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2.jpg" ContentType="image/png"/>
  <Override PartName="/ppt/media/image14.jpg" ContentType="image/png"/>
  <Override PartName="/ppt/notesSlides/notesSlide1.xml" ContentType="application/vnd.openxmlformats-officedocument.presentationml.notesSlide+xml"/>
  <Override PartName="/ppt/media/image3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82" r:id="rId24"/>
    <p:sldId id="283" r:id="rId25"/>
    <p:sldId id="284" r:id="rId26"/>
    <p:sldId id="278" r:id="rId27"/>
    <p:sldId id="279" r:id="rId28"/>
    <p:sldId id="280" r:id="rId29"/>
    <p:sldId id="281" r:id="rId30"/>
    <p:sldId id="285" r:id="rId31"/>
    <p:sldId id="286" r:id="rId32"/>
    <p:sldId id="287" r:id="rId3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52" autoAdjust="0"/>
  </p:normalViewPr>
  <p:slideViewPr>
    <p:cSldViewPr>
      <p:cViewPr varScale="1">
        <p:scale>
          <a:sx n="63" d="100"/>
          <a:sy n="63" d="100"/>
        </p:scale>
        <p:origin x="-151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B4B208-2963-4093-ACED-2824E46E3675}" type="datetimeFigureOut">
              <a:rPr lang="id-ID" smtClean="0"/>
              <a:t>03/09/2024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C2F93D-494B-40DE-92DF-6F8120F6A028}" type="slidenum">
              <a:rPr lang="id-ID" smtClean="0"/>
              <a:t>‹#›</a:t>
            </a:fld>
            <a:endParaRPr lang="id-ID"/>
          </a:p>
        </p:txBody>
      </p:sp>
    </p:spTree>
    <p:extLst>
      <p:ext uri="{BB962C8B-B14F-4D97-AF65-F5344CB8AC3E}">
        <p14:creationId xmlns:p14="http://schemas.microsoft.com/office/powerpoint/2010/main" val="3407903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ADC2F93D-494B-40DE-92DF-6F8120F6A028}" type="slidenum">
              <a:rPr lang="id-ID" smtClean="0"/>
              <a:t>18</a:t>
            </a:fld>
            <a:endParaRPr lang="id-ID"/>
          </a:p>
        </p:txBody>
      </p:sp>
    </p:spTree>
    <p:extLst>
      <p:ext uri="{BB962C8B-B14F-4D97-AF65-F5344CB8AC3E}">
        <p14:creationId xmlns:p14="http://schemas.microsoft.com/office/powerpoint/2010/main" val="3620921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60E183A-F8FD-426D-92AE-0D436CCFF556}" type="datetimeFigureOut">
              <a:rPr lang="id-ID" smtClean="0"/>
              <a:t>03/09/2024</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525106CD-C5B1-4E9D-8E7E-91ED7CB4478F}"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0E183A-F8FD-426D-92AE-0D436CCFF556}" type="datetimeFigureOut">
              <a:rPr lang="id-ID" smtClean="0"/>
              <a:t>03/09/2024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25106CD-C5B1-4E9D-8E7E-91ED7CB4478F}"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0E183A-F8FD-426D-92AE-0D436CCFF556}" type="datetimeFigureOut">
              <a:rPr lang="id-ID" smtClean="0"/>
              <a:t>03/09/2024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25106CD-C5B1-4E9D-8E7E-91ED7CB4478F}"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0E183A-F8FD-426D-92AE-0D436CCFF556}" type="datetimeFigureOut">
              <a:rPr lang="id-ID" smtClean="0"/>
              <a:t>03/09/2024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25106CD-C5B1-4E9D-8E7E-91ED7CB4478F}"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0E183A-F8FD-426D-92AE-0D436CCFF556}" type="datetimeFigureOut">
              <a:rPr lang="id-ID" smtClean="0"/>
              <a:t>03/09/2024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25106CD-C5B1-4E9D-8E7E-91ED7CB4478F}"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0E183A-F8FD-426D-92AE-0D436CCFF556}" type="datetimeFigureOut">
              <a:rPr lang="id-ID" smtClean="0"/>
              <a:t>03/09/2024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25106CD-C5B1-4E9D-8E7E-91ED7CB4478F}"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60E183A-F8FD-426D-92AE-0D436CCFF556}" type="datetimeFigureOut">
              <a:rPr lang="id-ID" smtClean="0"/>
              <a:t>03/09/2024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25106CD-C5B1-4E9D-8E7E-91ED7CB4478F}"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60E183A-F8FD-426D-92AE-0D436CCFF556}" type="datetimeFigureOut">
              <a:rPr lang="id-ID" smtClean="0"/>
              <a:t>03/09/2024</a:t>
            </a:fld>
            <a:endParaRPr lang="id-ID"/>
          </a:p>
        </p:txBody>
      </p:sp>
      <p:sp>
        <p:nvSpPr>
          <p:cNvPr id="8" name="Slide Number Placeholder 7"/>
          <p:cNvSpPr>
            <a:spLocks noGrp="1"/>
          </p:cNvSpPr>
          <p:nvPr>
            <p:ph type="sldNum" sz="quarter" idx="11"/>
          </p:nvPr>
        </p:nvSpPr>
        <p:spPr/>
        <p:txBody>
          <a:bodyPr/>
          <a:lstStyle/>
          <a:p>
            <a:fld id="{525106CD-C5B1-4E9D-8E7E-91ED7CB4478F}" type="slidenum">
              <a:rPr lang="id-ID" smtClean="0"/>
              <a:t>‹#›</a:t>
            </a:fld>
            <a:endParaRPr lang="id-ID"/>
          </a:p>
        </p:txBody>
      </p:sp>
      <p:sp>
        <p:nvSpPr>
          <p:cNvPr id="9" name="Footer Placeholder 8"/>
          <p:cNvSpPr>
            <a:spLocks noGrp="1"/>
          </p:cNvSpPr>
          <p:nvPr>
            <p:ph type="ftr" sz="quarter" idx="12"/>
          </p:nvPr>
        </p:nvSpPr>
        <p:spPr/>
        <p:txBody>
          <a:bodyPr/>
          <a:lstStyle/>
          <a:p>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E183A-F8FD-426D-92AE-0D436CCFF556}" type="datetimeFigureOut">
              <a:rPr lang="id-ID" smtClean="0"/>
              <a:t>03/09/2024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25106CD-C5B1-4E9D-8E7E-91ED7CB4478F}"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0E183A-F8FD-426D-92AE-0D436CCFF556}" type="datetimeFigureOut">
              <a:rPr lang="id-ID" smtClean="0"/>
              <a:t>03/09/2024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156448" y="6422064"/>
            <a:ext cx="762000" cy="365125"/>
          </a:xfrm>
        </p:spPr>
        <p:txBody>
          <a:bodyPr/>
          <a:lstStyle/>
          <a:p>
            <a:fld id="{525106CD-C5B1-4E9D-8E7E-91ED7CB4478F}"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B60E183A-F8FD-426D-92AE-0D436CCFF556}" type="datetimeFigureOut">
              <a:rPr lang="id-ID" smtClean="0"/>
              <a:t>03/09/2024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25106CD-C5B1-4E9D-8E7E-91ED7CB4478F}"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60E183A-F8FD-426D-92AE-0D436CCFF556}" type="datetimeFigureOut">
              <a:rPr lang="id-ID" smtClean="0"/>
              <a:t>03/09/2024</a:t>
            </a:fld>
            <a:endParaRPr lang="id-ID"/>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id-ID"/>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25106CD-C5B1-4E9D-8E7E-91ED7CB4478F}" type="slidenum">
              <a:rPr lang="id-ID" smtClean="0"/>
              <a:t>‹#›</a:t>
            </a:fld>
            <a:endParaRPr lang="id-ID"/>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520" y="1529357"/>
            <a:ext cx="4536504" cy="2691731"/>
          </a:xfrm>
        </p:spPr>
        <p:txBody>
          <a:bodyPr>
            <a:normAutofit/>
          </a:bodyPr>
          <a:lstStyle/>
          <a:p>
            <a:pPr algn="ctr"/>
            <a:r>
              <a:rPr lang="id-ID" sz="4000" dirty="0" smtClean="0">
                <a:solidFill>
                  <a:srgbClr val="00B0F0"/>
                </a:solidFill>
                <a:latin typeface="Adobe Garamond Pro Bold" pitchFamily="18" charset="0"/>
              </a:rPr>
              <a:t>Perkembangan IPTEK pada era Globalisasi</a:t>
            </a:r>
            <a:endParaRPr lang="id-ID" sz="4000" dirty="0">
              <a:solidFill>
                <a:srgbClr val="00B0F0"/>
              </a:solidFill>
              <a:latin typeface="Adobe Garamond Pro Bold" pitchFamily="18" charset="0"/>
            </a:endParaRPr>
          </a:p>
        </p:txBody>
      </p:sp>
      <p:sp>
        <p:nvSpPr>
          <p:cNvPr id="3" name="Subtitle 2"/>
          <p:cNvSpPr>
            <a:spLocks noGrp="1"/>
          </p:cNvSpPr>
          <p:nvPr>
            <p:ph type="subTitle" idx="1"/>
          </p:nvPr>
        </p:nvSpPr>
        <p:spPr>
          <a:xfrm>
            <a:off x="4355976" y="476672"/>
            <a:ext cx="4608512" cy="4248472"/>
          </a:xfrm>
        </p:spPr>
        <p:txBody>
          <a:bodyPr>
            <a:normAutofit/>
          </a:bodyPr>
          <a:lstStyle/>
          <a:p>
            <a:pPr algn="just"/>
            <a:r>
              <a:rPr lang="id-ID" sz="2400" dirty="0" smtClean="0">
                <a:solidFill>
                  <a:schemeClr val="tx1"/>
                </a:solidFill>
              </a:rPr>
              <a:t>Revolusi teknologi terus mengalami perkembangan dan perubahan sejak :</a:t>
            </a:r>
          </a:p>
          <a:p>
            <a:pPr marL="514350" indent="-514350" algn="just">
              <a:buFont typeface="+mj-lt"/>
              <a:buAutoNum type="arabicPeriod"/>
            </a:pPr>
            <a:r>
              <a:rPr lang="id-ID" sz="2400" dirty="0" smtClean="0">
                <a:solidFill>
                  <a:schemeClr val="tx1"/>
                </a:solidFill>
              </a:rPr>
              <a:t>Warga mesopotamia beralih dari masyarakat meramu menjadi bertani</a:t>
            </a:r>
          </a:p>
          <a:p>
            <a:pPr marL="514350" indent="-514350" algn="just">
              <a:buFont typeface="+mj-lt"/>
              <a:buAutoNum type="arabicPeriod"/>
            </a:pPr>
            <a:r>
              <a:rPr lang="id-ID" sz="2400" dirty="0" smtClean="0">
                <a:solidFill>
                  <a:schemeClr val="tx1"/>
                </a:solidFill>
              </a:rPr>
              <a:t>Revolusi industri di mulai di Inggris pada abad ke XVII lalu menyebar ke berbagai negara di seluruh dunia.</a:t>
            </a:r>
            <a:endParaRPr lang="id-ID" sz="2400" dirty="0">
              <a:solidFill>
                <a:schemeClr val="tx1"/>
              </a:solidFill>
            </a:endParaRPr>
          </a:p>
        </p:txBody>
      </p:sp>
      <p:sp>
        <p:nvSpPr>
          <p:cNvPr id="4" name="Title 1"/>
          <p:cNvSpPr txBox="1">
            <a:spLocks/>
          </p:cNvSpPr>
          <p:nvPr/>
        </p:nvSpPr>
        <p:spPr>
          <a:xfrm>
            <a:off x="308454" y="4437112"/>
            <a:ext cx="8584026" cy="24208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z="3200" dirty="0" smtClean="0">
                <a:solidFill>
                  <a:srgbClr val="00B0F0"/>
                </a:solidFill>
                <a:latin typeface="Adobe Garamond Pro Bold" pitchFamily="18" charset="0"/>
              </a:rPr>
              <a:t>Dikatakan revolusioner karena perubahan-perubahan itu mengubah cara dan gaya hidup manusia dalam segala dimensinya.</a:t>
            </a:r>
            <a:endParaRPr lang="id-ID" sz="3200" dirty="0">
              <a:solidFill>
                <a:srgbClr val="00B0F0"/>
              </a:solidFill>
              <a:latin typeface="Adobe Garamond Pro Bold" pitchFamily="18" charset="0"/>
            </a:endParaRPr>
          </a:p>
        </p:txBody>
      </p:sp>
    </p:spTree>
    <p:extLst>
      <p:ext uri="{BB962C8B-B14F-4D97-AF65-F5344CB8AC3E}">
        <p14:creationId xmlns:p14="http://schemas.microsoft.com/office/powerpoint/2010/main" val="3242177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solidFill>
                  <a:srgbClr val="00B0F0"/>
                </a:solidFill>
                <a:latin typeface="Adobe Gothic Std B" pitchFamily="34" charset="-128"/>
                <a:ea typeface="Adobe Gothic Std B" pitchFamily="34" charset="-128"/>
              </a:rPr>
              <a:t>Perkembangan </a:t>
            </a:r>
            <a:br>
              <a:rPr lang="id-ID" dirty="0">
                <a:solidFill>
                  <a:srgbClr val="00B0F0"/>
                </a:solidFill>
                <a:latin typeface="Adobe Gothic Std B" pitchFamily="34" charset="-128"/>
                <a:ea typeface="Adobe Gothic Std B" pitchFamily="34" charset="-128"/>
              </a:rPr>
            </a:br>
            <a:r>
              <a:rPr lang="id-ID" dirty="0">
                <a:solidFill>
                  <a:srgbClr val="00B0F0"/>
                </a:solidFill>
                <a:latin typeface="Adobe Gothic Std B" pitchFamily="34" charset="-128"/>
                <a:ea typeface="Adobe Gothic Std B" pitchFamily="34" charset="-128"/>
              </a:rPr>
              <a:t>Teknologi Persenjataan</a:t>
            </a:r>
            <a:endParaRPr lang="id-ID" dirty="0">
              <a:solidFill>
                <a:srgbClr val="00B0F0"/>
              </a:solidFill>
            </a:endParaRPr>
          </a:p>
        </p:txBody>
      </p:sp>
      <p:sp>
        <p:nvSpPr>
          <p:cNvPr id="3" name="Content Placeholder 2"/>
          <p:cNvSpPr>
            <a:spLocks noGrp="1"/>
          </p:cNvSpPr>
          <p:nvPr>
            <p:ph idx="1"/>
          </p:nvPr>
        </p:nvSpPr>
        <p:spPr>
          <a:xfrm>
            <a:off x="3851920" y="1772816"/>
            <a:ext cx="4834880" cy="4824536"/>
          </a:xfrm>
        </p:spPr>
        <p:txBody>
          <a:bodyPr>
            <a:normAutofit fontScale="92500" lnSpcReduction="20000"/>
          </a:bodyPr>
          <a:lstStyle/>
          <a:p>
            <a:pPr marL="0" indent="0">
              <a:buNone/>
            </a:pPr>
            <a:r>
              <a:rPr lang="id-ID" sz="2400" dirty="0" smtClean="0"/>
              <a:t>Proyek ini di pimpin oleh fisikawan Amerika Serikat</a:t>
            </a:r>
          </a:p>
          <a:p>
            <a:r>
              <a:rPr lang="id-ID" sz="2400" dirty="0" smtClean="0"/>
              <a:t>Julius Robert oppenheimer</a:t>
            </a:r>
          </a:p>
          <a:p>
            <a:r>
              <a:rPr lang="id-ID" sz="2400" dirty="0" smtClean="0"/>
              <a:t>Enrico fermi</a:t>
            </a:r>
          </a:p>
          <a:p>
            <a:pPr marL="0" indent="0">
              <a:buNone/>
            </a:pPr>
            <a:r>
              <a:rPr lang="id-ID" sz="2400" dirty="0" smtClean="0"/>
              <a:t>Bermarkas di Oak Ridge, Tennessee, Amerika Serikat.</a:t>
            </a:r>
          </a:p>
          <a:p>
            <a:pPr marL="0" indent="0">
              <a:buNone/>
            </a:pPr>
            <a:r>
              <a:rPr lang="id-ID" sz="2400" dirty="0" smtClean="0"/>
              <a:t>Sejumlah aahli yang terlibat di antaranya : Ahli peroketan, yang menciptakan roket-roket yang di gunakan Hitler dalam perang dunia II</a:t>
            </a:r>
          </a:p>
          <a:p>
            <a:r>
              <a:rPr lang="id-ID" sz="2400" dirty="0" smtClean="0"/>
              <a:t>Robert Goddara (AS)</a:t>
            </a:r>
          </a:p>
          <a:p>
            <a:r>
              <a:rPr lang="id-ID" sz="2400" dirty="0" smtClean="0"/>
              <a:t>Konstantin Tsiokovsky (Rusia)</a:t>
            </a:r>
          </a:p>
          <a:p>
            <a:r>
              <a:rPr lang="id-ID" sz="2400" dirty="0" smtClean="0"/>
              <a:t>Wenher Von Braun (Jerman)</a:t>
            </a:r>
          </a:p>
          <a:p>
            <a:pPr marL="0" indent="0">
              <a:buNone/>
            </a:pPr>
            <a:r>
              <a:rPr lang="id-ID" sz="2400" dirty="0" smtClean="0"/>
              <a:t>Pengemabngan Helicopter perang</a:t>
            </a:r>
          </a:p>
          <a:p>
            <a:r>
              <a:rPr lang="id-ID" sz="2400" dirty="0" smtClean="0"/>
              <a:t>Igor Sikorsky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06703"/>
            <a:ext cx="3528392" cy="18383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5013176"/>
            <a:ext cx="3422154" cy="1600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408" y="3429000"/>
            <a:ext cx="3116600" cy="1800200"/>
          </a:xfrm>
          <a:prstGeom prst="rect">
            <a:avLst/>
          </a:prstGeom>
        </p:spPr>
      </p:pic>
    </p:spTree>
    <p:extLst>
      <p:ext uri="{BB962C8B-B14F-4D97-AF65-F5344CB8AC3E}">
        <p14:creationId xmlns:p14="http://schemas.microsoft.com/office/powerpoint/2010/main" val="370619785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solidFill>
                  <a:srgbClr val="00B0F0"/>
                </a:solidFill>
                <a:latin typeface="Adobe Gothic Std B" pitchFamily="34" charset="-128"/>
                <a:ea typeface="Adobe Gothic Std B" pitchFamily="34" charset="-128"/>
              </a:rPr>
              <a:t>Perkembangan </a:t>
            </a:r>
            <a:br>
              <a:rPr lang="id-ID" dirty="0">
                <a:solidFill>
                  <a:srgbClr val="00B0F0"/>
                </a:solidFill>
                <a:latin typeface="Adobe Gothic Std B" pitchFamily="34" charset="-128"/>
                <a:ea typeface="Adobe Gothic Std B" pitchFamily="34" charset="-128"/>
              </a:rPr>
            </a:br>
            <a:r>
              <a:rPr lang="id-ID" dirty="0">
                <a:solidFill>
                  <a:srgbClr val="00B0F0"/>
                </a:solidFill>
                <a:latin typeface="Adobe Gothic Std B" pitchFamily="34" charset="-128"/>
                <a:ea typeface="Adobe Gothic Std B" pitchFamily="34" charset="-128"/>
              </a:rPr>
              <a:t>Teknologi Persenjataan</a:t>
            </a:r>
            <a:endParaRPr lang="id-ID" dirty="0">
              <a:solidFill>
                <a:srgbClr val="00B0F0"/>
              </a:solidFill>
            </a:endParaRPr>
          </a:p>
        </p:txBody>
      </p:sp>
      <p:sp>
        <p:nvSpPr>
          <p:cNvPr id="3" name="Content Placeholder 2"/>
          <p:cNvSpPr>
            <a:spLocks noGrp="1"/>
          </p:cNvSpPr>
          <p:nvPr>
            <p:ph idx="1"/>
          </p:nvPr>
        </p:nvSpPr>
        <p:spPr>
          <a:xfrm>
            <a:off x="457200" y="3861048"/>
            <a:ext cx="8219256" cy="2265115"/>
          </a:xfrm>
        </p:spPr>
        <p:txBody>
          <a:bodyPr>
            <a:normAutofit fontScale="85000" lnSpcReduction="10000"/>
          </a:bodyPr>
          <a:lstStyle/>
          <a:p>
            <a:pPr marL="0" indent="0" algn="ctr">
              <a:buNone/>
            </a:pPr>
            <a:r>
              <a:rPr lang="id-ID" dirty="0" smtClean="0"/>
              <a:t>Proyek manhattan AS kemudian membangun dan Menguji Bom Atom pertama. Bom ini di buat pertama kali oleh AS pada 16 Juli 1945 di Alamogrodo, New Mexico. Bom ato itu kemudian di gunakan untuk me luluhlantakan Kota Hiroshima pada 6 Agustus dan kota Nagasaki 9 Agustus 1945.</a:t>
            </a:r>
            <a:endParaRPr lang="id-ID"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6885" b="17869"/>
          <a:stretch/>
        </p:blipFill>
        <p:spPr>
          <a:xfrm>
            <a:off x="611560" y="1628800"/>
            <a:ext cx="4697527" cy="20432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1621944"/>
            <a:ext cx="3456384" cy="2050788"/>
          </a:xfrm>
          <a:prstGeom prst="rect">
            <a:avLst/>
          </a:prstGeom>
        </p:spPr>
      </p:pic>
    </p:spTree>
    <p:extLst>
      <p:ext uri="{BB962C8B-B14F-4D97-AF65-F5344CB8AC3E}">
        <p14:creationId xmlns:p14="http://schemas.microsoft.com/office/powerpoint/2010/main" val="64618738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solidFill>
                  <a:srgbClr val="00B0F0"/>
                </a:solidFill>
                <a:latin typeface="Adobe Gothic Std B" pitchFamily="34" charset="-128"/>
                <a:ea typeface="Adobe Gothic Std B" pitchFamily="34" charset="-128"/>
              </a:rPr>
              <a:t>Perkembangan </a:t>
            </a:r>
            <a:br>
              <a:rPr lang="id-ID" dirty="0">
                <a:solidFill>
                  <a:srgbClr val="00B0F0"/>
                </a:solidFill>
                <a:latin typeface="Adobe Gothic Std B" pitchFamily="34" charset="-128"/>
                <a:ea typeface="Adobe Gothic Std B" pitchFamily="34" charset="-128"/>
              </a:rPr>
            </a:br>
            <a:r>
              <a:rPr lang="id-ID" dirty="0">
                <a:solidFill>
                  <a:srgbClr val="00B0F0"/>
                </a:solidFill>
                <a:latin typeface="Adobe Gothic Std B" pitchFamily="34" charset="-128"/>
                <a:ea typeface="Adobe Gothic Std B" pitchFamily="34" charset="-128"/>
              </a:rPr>
              <a:t>Teknologi Persenjataan</a:t>
            </a:r>
            <a:endParaRPr lang="id-ID" dirty="0">
              <a:solidFill>
                <a:srgbClr val="00B0F0"/>
              </a:solidFill>
            </a:endParaRPr>
          </a:p>
        </p:txBody>
      </p:sp>
      <p:sp>
        <p:nvSpPr>
          <p:cNvPr id="3" name="Content Placeholder 2"/>
          <p:cNvSpPr>
            <a:spLocks noGrp="1"/>
          </p:cNvSpPr>
          <p:nvPr>
            <p:ph idx="1"/>
          </p:nvPr>
        </p:nvSpPr>
        <p:spPr>
          <a:xfrm>
            <a:off x="457200" y="1484784"/>
            <a:ext cx="8363272" cy="2332855"/>
          </a:xfrm>
        </p:spPr>
        <p:txBody>
          <a:bodyPr/>
          <a:lstStyle/>
          <a:p>
            <a:pPr marL="0" indent="0">
              <a:buNone/>
            </a:pPr>
            <a:r>
              <a:rPr lang="id-ID" dirty="0" smtClean="0"/>
              <a:t>Masa Perang Dingin</a:t>
            </a:r>
          </a:p>
          <a:p>
            <a:pPr marL="0" indent="0" algn="ctr">
              <a:buNone/>
            </a:pPr>
            <a:r>
              <a:rPr lang="id-ID" sz="2400" dirty="0" smtClean="0"/>
              <a:t>Amerika Serikat dan Uni Soviet berkompetisi untuk mengembangkan beragam  senjata yang canggih dan mematikan.</a:t>
            </a:r>
          </a:p>
          <a:p>
            <a:pPr marL="0" indent="0">
              <a:buNone/>
            </a:pPr>
            <a:r>
              <a:rPr lang="id-ID" sz="2800" dirty="0" smtClean="0"/>
              <a:t>Amerika Serikat			  Uni Soviet</a:t>
            </a:r>
            <a:r>
              <a:rPr lang="id-ID" sz="2400" dirty="0" smtClean="0"/>
              <a:t>	</a:t>
            </a:r>
            <a:endParaRPr lang="id-ID" sz="2400" dirty="0"/>
          </a:p>
        </p:txBody>
      </p:sp>
      <p:sp>
        <p:nvSpPr>
          <p:cNvPr id="4" name="Content Placeholder 2"/>
          <p:cNvSpPr txBox="1">
            <a:spLocks/>
          </p:cNvSpPr>
          <p:nvPr/>
        </p:nvSpPr>
        <p:spPr>
          <a:xfrm>
            <a:off x="251520" y="3573016"/>
            <a:ext cx="4248472"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id-ID" sz="2400" dirty="0" smtClean="0"/>
              <a:t>Menciptakan Bom Hidrogen	</a:t>
            </a:r>
            <a:endParaRPr lang="id-ID" sz="2400" dirty="0"/>
          </a:p>
        </p:txBody>
      </p:sp>
      <p:sp>
        <p:nvSpPr>
          <p:cNvPr id="5" name="Content Placeholder 2"/>
          <p:cNvSpPr txBox="1">
            <a:spLocks/>
          </p:cNvSpPr>
          <p:nvPr/>
        </p:nvSpPr>
        <p:spPr>
          <a:xfrm>
            <a:off x="4895528" y="3573016"/>
            <a:ext cx="4248472" cy="100811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id-ID" sz="2400" dirty="0" smtClean="0"/>
              <a:t>Mengembangkan dan Menciptakan Bom Hidrogen pada tahun 1953	</a:t>
            </a:r>
            <a:endParaRPr lang="id-ID"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528" y="4568160"/>
            <a:ext cx="3768080" cy="211954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792" y="4534158"/>
            <a:ext cx="3923928" cy="2207210"/>
          </a:xfrm>
          <a:prstGeom prst="rect">
            <a:avLst/>
          </a:prstGeom>
        </p:spPr>
      </p:pic>
    </p:spTree>
    <p:extLst>
      <p:ext uri="{BB962C8B-B14F-4D97-AF65-F5344CB8AC3E}">
        <p14:creationId xmlns:p14="http://schemas.microsoft.com/office/powerpoint/2010/main" val="80521686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solidFill>
                  <a:srgbClr val="00B0F0"/>
                </a:solidFill>
                <a:latin typeface="Adobe Gothic Std B" pitchFamily="34" charset="-128"/>
                <a:ea typeface="Adobe Gothic Std B" pitchFamily="34" charset="-128"/>
              </a:rPr>
              <a:t>Perkembangan </a:t>
            </a:r>
            <a:br>
              <a:rPr lang="id-ID" dirty="0">
                <a:solidFill>
                  <a:srgbClr val="00B0F0"/>
                </a:solidFill>
                <a:latin typeface="Adobe Gothic Std B" pitchFamily="34" charset="-128"/>
                <a:ea typeface="Adobe Gothic Std B" pitchFamily="34" charset="-128"/>
              </a:rPr>
            </a:br>
            <a:r>
              <a:rPr lang="id-ID" dirty="0">
                <a:solidFill>
                  <a:srgbClr val="00B0F0"/>
                </a:solidFill>
                <a:latin typeface="Adobe Gothic Std B" pitchFamily="34" charset="-128"/>
                <a:ea typeface="Adobe Gothic Std B" pitchFamily="34" charset="-128"/>
              </a:rPr>
              <a:t>Teknologi Persenjataan</a:t>
            </a:r>
            <a:endParaRPr lang="id-ID" dirty="0">
              <a:solidFill>
                <a:srgbClr val="00B0F0"/>
              </a:solidFill>
            </a:endParaRPr>
          </a:p>
        </p:txBody>
      </p:sp>
      <p:sp>
        <p:nvSpPr>
          <p:cNvPr id="3" name="Content Placeholder 2"/>
          <p:cNvSpPr>
            <a:spLocks noGrp="1"/>
          </p:cNvSpPr>
          <p:nvPr>
            <p:ph idx="1"/>
          </p:nvPr>
        </p:nvSpPr>
        <p:spPr>
          <a:xfrm>
            <a:off x="457200" y="1600200"/>
            <a:ext cx="4690864" cy="5141168"/>
          </a:xfrm>
        </p:spPr>
        <p:txBody>
          <a:bodyPr>
            <a:normAutofit fontScale="70000" lnSpcReduction="20000"/>
          </a:bodyPr>
          <a:lstStyle/>
          <a:p>
            <a:pPr marL="0" indent="0">
              <a:buNone/>
            </a:pPr>
            <a:r>
              <a:rPr lang="id-ID" dirty="0" smtClean="0"/>
              <a:t>Sejak 1967, negara-negara yang mengembangkan nuklir secara intens adalah</a:t>
            </a:r>
          </a:p>
          <a:p>
            <a:r>
              <a:rPr lang="id-ID" dirty="0" smtClean="0"/>
              <a:t>Amerika Serikat</a:t>
            </a:r>
          </a:p>
          <a:p>
            <a:r>
              <a:rPr lang="id-ID" dirty="0" smtClean="0"/>
              <a:t>Inggris</a:t>
            </a:r>
          </a:p>
          <a:p>
            <a:r>
              <a:rPr lang="id-ID" dirty="0" smtClean="0"/>
              <a:t>Prancis</a:t>
            </a:r>
          </a:p>
          <a:p>
            <a:r>
              <a:rPr lang="id-ID" dirty="0" smtClean="0"/>
              <a:t>Rusia</a:t>
            </a:r>
          </a:p>
          <a:p>
            <a:r>
              <a:rPr lang="id-ID" dirty="0" smtClean="0"/>
              <a:t>Republik Rakyat Cina</a:t>
            </a:r>
          </a:p>
          <a:p>
            <a:pPr marL="0" indent="0">
              <a:buNone/>
            </a:pPr>
            <a:r>
              <a:rPr lang="id-ID" dirty="0" smtClean="0"/>
              <a:t>Dan negara bekas Uni Soviet seperti ukraina, Belarusia, dan Kazakhstan.</a:t>
            </a:r>
          </a:p>
          <a:p>
            <a:pPr marL="0" indent="0">
              <a:buNone/>
            </a:pPr>
            <a:r>
              <a:rPr lang="id-ID" dirty="0" smtClean="0"/>
              <a:t>Negara-negara yang semula tidak memiliki nuklir lalu melakukan pengembangan nuklir, diantaranya :</a:t>
            </a:r>
          </a:p>
          <a:p>
            <a:r>
              <a:rPr lang="id-ID" dirty="0" smtClean="0"/>
              <a:t>India</a:t>
            </a:r>
          </a:p>
          <a:p>
            <a:r>
              <a:rPr lang="id-ID" dirty="0" smtClean="0"/>
              <a:t>Pakistan</a:t>
            </a:r>
          </a:p>
          <a:p>
            <a:r>
              <a:rPr lang="id-ID" dirty="0" smtClean="0"/>
              <a:t>israel</a:t>
            </a:r>
            <a:endParaRPr lang="id-ID"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777006"/>
            <a:ext cx="3744416" cy="2300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4293096"/>
            <a:ext cx="3854198" cy="2160240"/>
          </a:xfrm>
          <a:prstGeom prst="rect">
            <a:avLst/>
          </a:prstGeom>
        </p:spPr>
      </p:pic>
    </p:spTree>
    <p:extLst>
      <p:ext uri="{BB962C8B-B14F-4D97-AF65-F5344CB8AC3E}">
        <p14:creationId xmlns:p14="http://schemas.microsoft.com/office/powerpoint/2010/main" val="195118231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404664"/>
            <a:ext cx="8208912" cy="6192688"/>
          </a:xfrm>
        </p:spPr>
      </p:pic>
    </p:spTree>
    <p:extLst>
      <p:ext uri="{BB962C8B-B14F-4D97-AF65-F5344CB8AC3E}">
        <p14:creationId xmlns:p14="http://schemas.microsoft.com/office/powerpoint/2010/main" val="276581617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solidFill>
                  <a:srgbClr val="00B0F0"/>
                </a:solidFill>
                <a:latin typeface="Adobe Gothic Std B" pitchFamily="34" charset="-128"/>
                <a:ea typeface="Adobe Gothic Std B" pitchFamily="34" charset="-128"/>
              </a:rPr>
              <a:t>Perkembangan </a:t>
            </a:r>
            <a:br>
              <a:rPr lang="id-ID" dirty="0">
                <a:solidFill>
                  <a:srgbClr val="00B0F0"/>
                </a:solidFill>
                <a:latin typeface="Adobe Gothic Std B" pitchFamily="34" charset="-128"/>
                <a:ea typeface="Adobe Gothic Std B" pitchFamily="34" charset="-128"/>
              </a:rPr>
            </a:br>
            <a:r>
              <a:rPr lang="id-ID" dirty="0">
                <a:solidFill>
                  <a:srgbClr val="00B0F0"/>
                </a:solidFill>
                <a:latin typeface="Adobe Gothic Std B" pitchFamily="34" charset="-128"/>
                <a:ea typeface="Adobe Gothic Std B" pitchFamily="34" charset="-128"/>
              </a:rPr>
              <a:t>Teknologi Persenjataan</a:t>
            </a:r>
            <a:endParaRPr lang="id-ID" dirty="0">
              <a:solidFill>
                <a:srgbClr val="00B0F0"/>
              </a:solidFill>
            </a:endParaRPr>
          </a:p>
        </p:txBody>
      </p:sp>
      <p:sp>
        <p:nvSpPr>
          <p:cNvPr id="3" name="Content Placeholder 2"/>
          <p:cNvSpPr>
            <a:spLocks noGrp="1"/>
          </p:cNvSpPr>
          <p:nvPr>
            <p:ph idx="1"/>
          </p:nvPr>
        </p:nvSpPr>
        <p:spPr>
          <a:xfrm>
            <a:off x="457200" y="1600201"/>
            <a:ext cx="2674640" cy="748680"/>
          </a:xfrm>
        </p:spPr>
        <p:txBody>
          <a:bodyPr/>
          <a:lstStyle/>
          <a:p>
            <a:pPr marL="0" indent="0">
              <a:buNone/>
            </a:pPr>
            <a:r>
              <a:rPr lang="id-ID" dirty="0" smtClean="0"/>
              <a:t>Rudal balistik</a:t>
            </a:r>
            <a:endParaRPr lang="id-ID"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487170"/>
            <a:ext cx="4464496" cy="35283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2301677"/>
            <a:ext cx="3816424" cy="206342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1520" y="4509120"/>
            <a:ext cx="4134976" cy="2004296"/>
          </a:xfrm>
          <a:prstGeom prst="rect">
            <a:avLst/>
          </a:prstGeom>
        </p:spPr>
      </p:pic>
    </p:spTree>
    <p:extLst>
      <p:ext uri="{BB962C8B-B14F-4D97-AF65-F5344CB8AC3E}">
        <p14:creationId xmlns:p14="http://schemas.microsoft.com/office/powerpoint/2010/main" val="342207564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solidFill>
                  <a:srgbClr val="00B0F0"/>
                </a:solidFill>
                <a:latin typeface="Adobe Gothic Std B" pitchFamily="34" charset="-128"/>
                <a:ea typeface="Adobe Gothic Std B" pitchFamily="34" charset="-128"/>
              </a:rPr>
              <a:t>Perkembangan </a:t>
            </a:r>
            <a:br>
              <a:rPr lang="id-ID" dirty="0">
                <a:solidFill>
                  <a:srgbClr val="00B0F0"/>
                </a:solidFill>
                <a:latin typeface="Adobe Gothic Std B" pitchFamily="34" charset="-128"/>
                <a:ea typeface="Adobe Gothic Std B" pitchFamily="34" charset="-128"/>
              </a:rPr>
            </a:br>
            <a:r>
              <a:rPr lang="id-ID" dirty="0">
                <a:solidFill>
                  <a:srgbClr val="00B0F0"/>
                </a:solidFill>
                <a:latin typeface="Adobe Gothic Std B" pitchFamily="34" charset="-128"/>
                <a:ea typeface="Adobe Gothic Std B" pitchFamily="34" charset="-128"/>
              </a:rPr>
              <a:t>Teknologi Persenjataan</a:t>
            </a:r>
            <a:endParaRPr lang="id-ID" dirty="0">
              <a:solidFill>
                <a:srgbClr val="00B0F0"/>
              </a:solidFill>
            </a:endParaRPr>
          </a:p>
        </p:txBody>
      </p:sp>
      <p:sp>
        <p:nvSpPr>
          <p:cNvPr id="3" name="Content Placeholder 2"/>
          <p:cNvSpPr>
            <a:spLocks noGrp="1"/>
          </p:cNvSpPr>
          <p:nvPr>
            <p:ph idx="1"/>
          </p:nvPr>
        </p:nvSpPr>
        <p:spPr>
          <a:xfrm>
            <a:off x="251520" y="1600200"/>
            <a:ext cx="4896544" cy="5213176"/>
          </a:xfrm>
        </p:spPr>
        <p:txBody>
          <a:bodyPr>
            <a:normAutofit fontScale="85000" lnSpcReduction="20000"/>
          </a:bodyPr>
          <a:lstStyle/>
          <a:p>
            <a:pPr marL="0" indent="0">
              <a:buNone/>
            </a:pPr>
            <a:r>
              <a:rPr lang="id-ID" dirty="0" smtClean="0"/>
              <a:t>Dengan perkembangan seperti ini, banyak negara maju kemudian mulai mengembangkan cara menangkal  serangan rudal balistik dengan menggunakan sistem penyergapan terhadap serangan rudal satelit masih berada tinggi di angkasa.</a:t>
            </a:r>
          </a:p>
          <a:p>
            <a:pPr marL="0" indent="0">
              <a:buNone/>
            </a:pPr>
            <a:r>
              <a:rPr lang="id-ID" dirty="0" smtClean="0"/>
              <a:t>Sistem anti rudal yang lebih Visioner pernah di populerkan oleh presiden AS Ronal Reagan pada tahun 1983 yang di kenal dengan strategi “perang bintang”</a:t>
            </a:r>
            <a:endParaRPr lang="id-ID"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772816"/>
            <a:ext cx="3463863" cy="25202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4437112"/>
            <a:ext cx="3463863" cy="2088232"/>
          </a:xfrm>
          <a:prstGeom prst="rect">
            <a:avLst/>
          </a:prstGeom>
        </p:spPr>
      </p:pic>
    </p:spTree>
    <p:extLst>
      <p:ext uri="{BB962C8B-B14F-4D97-AF65-F5344CB8AC3E}">
        <p14:creationId xmlns:p14="http://schemas.microsoft.com/office/powerpoint/2010/main" val="36755528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solidFill>
                  <a:srgbClr val="00B0F0"/>
                </a:solidFill>
                <a:latin typeface="Adobe Gothic Std B" pitchFamily="34" charset="-128"/>
                <a:ea typeface="Adobe Gothic Std B" pitchFamily="34" charset="-128"/>
              </a:rPr>
              <a:t>Perkembangan </a:t>
            </a:r>
            <a:br>
              <a:rPr lang="id-ID" dirty="0">
                <a:solidFill>
                  <a:srgbClr val="00B0F0"/>
                </a:solidFill>
                <a:latin typeface="Adobe Gothic Std B" pitchFamily="34" charset="-128"/>
                <a:ea typeface="Adobe Gothic Std B" pitchFamily="34" charset="-128"/>
              </a:rPr>
            </a:br>
            <a:r>
              <a:rPr lang="id-ID" dirty="0">
                <a:solidFill>
                  <a:srgbClr val="00B0F0"/>
                </a:solidFill>
                <a:latin typeface="Adobe Gothic Std B" pitchFamily="34" charset="-128"/>
                <a:ea typeface="Adobe Gothic Std B" pitchFamily="34" charset="-128"/>
              </a:rPr>
              <a:t>Teknologi Persenjataan</a:t>
            </a:r>
            <a:endParaRPr lang="id-ID" dirty="0">
              <a:solidFill>
                <a:srgbClr val="00B0F0"/>
              </a:solidFill>
            </a:endParaRPr>
          </a:p>
        </p:txBody>
      </p:sp>
      <p:sp>
        <p:nvSpPr>
          <p:cNvPr id="3" name="Content Placeholder 2"/>
          <p:cNvSpPr>
            <a:spLocks noGrp="1"/>
          </p:cNvSpPr>
          <p:nvPr>
            <p:ph idx="1"/>
          </p:nvPr>
        </p:nvSpPr>
        <p:spPr/>
        <p:txBody>
          <a:bodyPr>
            <a:normAutofit/>
          </a:bodyPr>
          <a:lstStyle/>
          <a:p>
            <a:pPr marL="0" indent="0">
              <a:buNone/>
            </a:pPr>
            <a:r>
              <a:rPr lang="id-ID" b="1" dirty="0" smtClean="0">
                <a:solidFill>
                  <a:srgbClr val="FF0000"/>
                </a:solidFill>
              </a:rPr>
              <a:t>Masa Modern/Digital</a:t>
            </a:r>
          </a:p>
          <a:p>
            <a:pPr marL="0" indent="0">
              <a:buNone/>
            </a:pPr>
            <a:r>
              <a:rPr lang="id-ID" sz="2400" b="1" dirty="0" smtClean="0"/>
              <a:t>Ancaman tidak selalu bersifat fisik, ancaman pun dapat hadir melalui dunia maya. Oleh karena itu senjata yang di kembangkan pun semakin bervariasi, Contoh :</a:t>
            </a:r>
          </a:p>
          <a:p>
            <a:r>
              <a:rPr lang="id-ID" sz="2400" b="1" dirty="0" smtClean="0"/>
              <a:t>Virus Komputer</a:t>
            </a:r>
          </a:p>
          <a:p>
            <a:r>
              <a:rPr lang="id-ID" sz="2400" b="1" dirty="0" smtClean="0"/>
              <a:t>Laser</a:t>
            </a:r>
          </a:p>
          <a:p>
            <a:r>
              <a:rPr lang="id-ID" sz="2400" b="1" dirty="0" smtClean="0"/>
              <a:t>Dron atau pesawat nirawak</a:t>
            </a:r>
          </a:p>
          <a:p>
            <a:r>
              <a:rPr lang="id-ID" sz="2400" b="1" dirty="0" smtClean="0"/>
              <a:t>Robotia</a:t>
            </a:r>
          </a:p>
          <a:p>
            <a:r>
              <a:rPr lang="id-ID" sz="2400" b="1" dirty="0" smtClean="0"/>
              <a:t>Senjata biologi</a:t>
            </a:r>
            <a:endParaRPr lang="id-ID" sz="2400" b="1" dirty="0"/>
          </a:p>
        </p:txBody>
      </p:sp>
    </p:spTree>
    <p:extLst>
      <p:ext uri="{BB962C8B-B14F-4D97-AF65-F5344CB8AC3E}">
        <p14:creationId xmlns:p14="http://schemas.microsoft.com/office/powerpoint/2010/main" val="209145141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7821"/>
            <a:ext cx="4402832" cy="6270179"/>
          </a:xfrm>
        </p:spPr>
        <p:txBody>
          <a:bodyPr>
            <a:normAutofit lnSpcReduction="10000"/>
          </a:bodyPr>
          <a:lstStyle/>
          <a:p>
            <a:pPr marL="0" indent="0">
              <a:buNone/>
            </a:pPr>
            <a:r>
              <a:rPr lang="id-ID" b="1" dirty="0" smtClean="0">
                <a:solidFill>
                  <a:srgbClr val="00B0F0"/>
                </a:solidFill>
              </a:rPr>
              <a:t>Virus Komputer</a:t>
            </a:r>
          </a:p>
          <a:p>
            <a:pPr marL="0" indent="0" algn="just">
              <a:buNone/>
            </a:pPr>
            <a:endParaRPr lang="id-ID" sz="1000" b="1" dirty="0" smtClean="0"/>
          </a:p>
          <a:p>
            <a:pPr marL="0" indent="0" algn="just">
              <a:buNone/>
            </a:pPr>
            <a:r>
              <a:rPr lang="id-ID" sz="2600" b="1" dirty="0" smtClean="0"/>
              <a:t>Contohya adalah stuxnet yang di ciptakan untuk melumpuhkan pengayaan uranium Iran. Muncul pertama kali pada 3 november 2005, stuxnet disebut sebagai senjata digital, karena stuxnet menggunakan kode digital untuk merusak sesuatu secara fisik dalam dunia nyata. Stuxnet bertujuan untuk menggagalkan atau memperlambat proses pengayaan uranium Iran.</a:t>
            </a:r>
            <a:endParaRPr lang="id-ID" sz="26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5616" y="1196752"/>
            <a:ext cx="3912339" cy="4896544"/>
          </a:xfrm>
          <a:prstGeom prst="rect">
            <a:avLst/>
          </a:prstGeom>
        </p:spPr>
      </p:pic>
    </p:spTree>
    <p:extLst>
      <p:ext uri="{BB962C8B-B14F-4D97-AF65-F5344CB8AC3E}">
        <p14:creationId xmlns:p14="http://schemas.microsoft.com/office/powerpoint/2010/main" val="1885157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4402832" cy="5577483"/>
          </a:xfrm>
        </p:spPr>
        <p:txBody>
          <a:bodyPr/>
          <a:lstStyle/>
          <a:p>
            <a:pPr marL="0" indent="0">
              <a:buNone/>
            </a:pPr>
            <a:r>
              <a:rPr lang="id-ID" b="1" dirty="0" smtClean="0">
                <a:solidFill>
                  <a:srgbClr val="00B0F0"/>
                </a:solidFill>
              </a:rPr>
              <a:t>Laser</a:t>
            </a:r>
          </a:p>
          <a:p>
            <a:pPr marL="0" indent="0">
              <a:buNone/>
            </a:pPr>
            <a:endParaRPr lang="id-ID" sz="1600" b="1" dirty="0" smtClean="0"/>
          </a:p>
          <a:p>
            <a:pPr marL="0" indent="0" algn="just">
              <a:buNone/>
            </a:pPr>
            <a:r>
              <a:rPr lang="id-ID" sz="2400" b="1" i="1" dirty="0" smtClean="0"/>
              <a:t>Light amplification bt stimulated emision of radiation</a:t>
            </a:r>
            <a:r>
              <a:rPr lang="id-ID" sz="2400" b="1" dirty="0" smtClean="0"/>
              <a:t> di ciptakan tahun 1960 oleh fisikawan Ameriksa Theodore H. Maiman. Sekarang banyak menghiasi kehidupan sehari-hari kita, di bidang medis laser menggantikan pisau bedah dalam beberapa jenis operasi. Di supermarket untuk membaca barcode.</a:t>
            </a:r>
            <a:endParaRPr lang="id-ID" sz="2400" b="1" i="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4132"/>
          <a:stretch/>
        </p:blipFill>
        <p:spPr>
          <a:xfrm>
            <a:off x="5148064" y="1484782"/>
            <a:ext cx="3528392" cy="237626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932" y="4005064"/>
            <a:ext cx="3589296" cy="2015133"/>
          </a:xfrm>
          <a:prstGeom prst="rect">
            <a:avLst/>
          </a:prstGeom>
        </p:spPr>
      </p:pic>
    </p:spTree>
    <p:extLst>
      <p:ext uri="{BB962C8B-B14F-4D97-AF65-F5344CB8AC3E}">
        <p14:creationId xmlns:p14="http://schemas.microsoft.com/office/powerpoint/2010/main" val="67947008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12"/>
          <p:cNvSpPr/>
          <p:nvPr/>
        </p:nvSpPr>
        <p:spPr>
          <a:xfrm>
            <a:off x="5292080" y="4509120"/>
            <a:ext cx="2304256" cy="1008112"/>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d-ID">
              <a:solidFill>
                <a:schemeClr val="tx1"/>
              </a:solidFill>
            </a:endParaRPr>
          </a:p>
        </p:txBody>
      </p:sp>
      <p:sp>
        <p:nvSpPr>
          <p:cNvPr id="12" name="Chevron 11"/>
          <p:cNvSpPr/>
          <p:nvPr/>
        </p:nvSpPr>
        <p:spPr>
          <a:xfrm>
            <a:off x="1403648" y="4509120"/>
            <a:ext cx="2304256" cy="1008112"/>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d-ID">
              <a:solidFill>
                <a:schemeClr val="tx1"/>
              </a:solidFill>
            </a:endParaRPr>
          </a:p>
        </p:txBody>
      </p:sp>
      <p:sp>
        <p:nvSpPr>
          <p:cNvPr id="11" name="Chevron 10"/>
          <p:cNvSpPr/>
          <p:nvPr/>
        </p:nvSpPr>
        <p:spPr>
          <a:xfrm>
            <a:off x="4427984" y="2564904"/>
            <a:ext cx="2304256" cy="1008112"/>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d-ID">
              <a:solidFill>
                <a:schemeClr val="tx1"/>
              </a:solidFill>
            </a:endParaRPr>
          </a:p>
        </p:txBody>
      </p:sp>
      <p:sp>
        <p:nvSpPr>
          <p:cNvPr id="10" name="Chevron 9"/>
          <p:cNvSpPr/>
          <p:nvPr/>
        </p:nvSpPr>
        <p:spPr>
          <a:xfrm>
            <a:off x="683568" y="2636912"/>
            <a:ext cx="2304256" cy="100811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4" name="Title 1"/>
          <p:cNvSpPr>
            <a:spLocks noGrp="1"/>
          </p:cNvSpPr>
          <p:nvPr>
            <p:ph type="ctrTitle"/>
          </p:nvPr>
        </p:nvSpPr>
        <p:spPr>
          <a:xfrm>
            <a:off x="683568" y="188640"/>
            <a:ext cx="7772400" cy="1470025"/>
          </a:xfrm>
        </p:spPr>
        <p:txBody>
          <a:bodyPr>
            <a:normAutofit fontScale="90000"/>
          </a:bodyPr>
          <a:lstStyle/>
          <a:p>
            <a:pPr algn="ctr"/>
            <a:r>
              <a:rPr lang="id-ID" dirty="0" smtClean="0">
                <a:solidFill>
                  <a:srgbClr val="00B0F0"/>
                </a:solidFill>
                <a:latin typeface="Adobe Garamond Pro Bold" pitchFamily="18" charset="0"/>
              </a:rPr>
              <a:t>Perkembangan Revolusi Teknologi pada era Globalisasi</a:t>
            </a:r>
            <a:endParaRPr lang="id-ID" dirty="0">
              <a:solidFill>
                <a:srgbClr val="00B0F0"/>
              </a:solidFill>
              <a:latin typeface="Adobe Garamond Pro Bold" pitchFamily="18" charset="0"/>
            </a:endParaRPr>
          </a:p>
        </p:txBody>
      </p:sp>
      <p:sp>
        <p:nvSpPr>
          <p:cNvPr id="5" name="Rounded Rectangle 4"/>
          <p:cNvSpPr/>
          <p:nvPr/>
        </p:nvSpPr>
        <p:spPr>
          <a:xfrm>
            <a:off x="1331640" y="2808701"/>
            <a:ext cx="2088232" cy="10801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dirty="0" smtClean="0">
                <a:latin typeface="Adobe Gothic Std B" pitchFamily="34" charset="-128"/>
                <a:ea typeface="Adobe Gothic Std B" pitchFamily="34" charset="-128"/>
              </a:rPr>
              <a:t>Teknologi Ruang Angkasa</a:t>
            </a:r>
            <a:endParaRPr lang="id-ID" dirty="0">
              <a:latin typeface="Adobe Gothic Std B" pitchFamily="34" charset="-128"/>
              <a:ea typeface="Adobe Gothic Std B" pitchFamily="34" charset="-128"/>
            </a:endParaRPr>
          </a:p>
        </p:txBody>
      </p:sp>
      <p:sp>
        <p:nvSpPr>
          <p:cNvPr id="6" name="Rounded Rectangle 5"/>
          <p:cNvSpPr/>
          <p:nvPr/>
        </p:nvSpPr>
        <p:spPr>
          <a:xfrm>
            <a:off x="5076056" y="2730206"/>
            <a:ext cx="2088232" cy="10801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d-ID" dirty="0" smtClean="0">
                <a:latin typeface="Adobe Gothic Std B" pitchFamily="34" charset="-128"/>
                <a:ea typeface="Adobe Gothic Std B" pitchFamily="34" charset="-128"/>
              </a:rPr>
              <a:t>Teknologi Persenjataan</a:t>
            </a:r>
            <a:endParaRPr lang="id-ID" dirty="0">
              <a:latin typeface="Adobe Gothic Std B" pitchFamily="34" charset="-128"/>
              <a:ea typeface="Adobe Gothic Std B" pitchFamily="34" charset="-128"/>
            </a:endParaRPr>
          </a:p>
        </p:txBody>
      </p:sp>
      <p:sp>
        <p:nvSpPr>
          <p:cNvPr id="7" name="Rounded Rectangle 6"/>
          <p:cNvSpPr/>
          <p:nvPr/>
        </p:nvSpPr>
        <p:spPr>
          <a:xfrm>
            <a:off x="5940152" y="4706938"/>
            <a:ext cx="2088232" cy="10801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dirty="0" smtClean="0">
                <a:latin typeface="Adobe Gothic Std B" pitchFamily="34" charset="-128"/>
                <a:ea typeface="Adobe Gothic Std B" pitchFamily="34" charset="-128"/>
              </a:rPr>
              <a:t>Teknologi </a:t>
            </a:r>
            <a:r>
              <a:rPr lang="id-ID" dirty="0" smtClean="0">
                <a:latin typeface="Adobe Gothic Std B" pitchFamily="34" charset="-128"/>
                <a:ea typeface="Adobe Gothic Std B" pitchFamily="34" charset="-128"/>
              </a:rPr>
              <a:t>informasi dan komunikasi</a:t>
            </a:r>
            <a:endParaRPr lang="id-ID" dirty="0">
              <a:latin typeface="Adobe Gothic Std B" pitchFamily="34" charset="-128"/>
              <a:ea typeface="Adobe Gothic Std B" pitchFamily="34" charset="-128"/>
            </a:endParaRPr>
          </a:p>
        </p:txBody>
      </p:sp>
      <p:sp>
        <p:nvSpPr>
          <p:cNvPr id="8" name="Rounded Rectangle 7"/>
          <p:cNvSpPr/>
          <p:nvPr/>
        </p:nvSpPr>
        <p:spPr>
          <a:xfrm>
            <a:off x="2051720" y="4725144"/>
            <a:ext cx="2088232" cy="10801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d-ID" dirty="0" smtClean="0">
                <a:latin typeface="Adobe Gothic Std B" pitchFamily="34" charset="-128"/>
                <a:ea typeface="Adobe Gothic Std B" pitchFamily="34" charset="-128"/>
              </a:rPr>
              <a:t>Teknologi Transportasi</a:t>
            </a:r>
            <a:endParaRPr lang="id-ID" dirty="0">
              <a:latin typeface="Adobe Gothic Std B" pitchFamily="34" charset="-128"/>
              <a:ea typeface="Adobe Gothic Std B" pitchFamily="34" charset="-128"/>
            </a:endParaRPr>
          </a:p>
        </p:txBody>
      </p:sp>
    </p:spTree>
    <p:extLst>
      <p:ext uri="{BB962C8B-B14F-4D97-AF65-F5344CB8AC3E}">
        <p14:creationId xmlns:p14="http://schemas.microsoft.com/office/powerpoint/2010/main" val="33203017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4402832" cy="5361459"/>
          </a:xfrm>
        </p:spPr>
        <p:txBody>
          <a:bodyPr>
            <a:normAutofit fontScale="77500" lnSpcReduction="20000"/>
          </a:bodyPr>
          <a:lstStyle/>
          <a:p>
            <a:pPr marL="0" indent="0">
              <a:buNone/>
            </a:pPr>
            <a:r>
              <a:rPr lang="id-ID" sz="4600" b="1" dirty="0" smtClean="0">
                <a:solidFill>
                  <a:srgbClr val="00B0F0"/>
                </a:solidFill>
              </a:rPr>
              <a:t>Drone</a:t>
            </a:r>
          </a:p>
          <a:p>
            <a:pPr marL="0" indent="0" algn="just">
              <a:buNone/>
            </a:pPr>
            <a:r>
              <a:rPr lang="id-ID" sz="2600" b="1" dirty="0" smtClean="0"/>
              <a:t>Pesawat nirawak atau yang lebih di kenal dengan sebutan </a:t>
            </a:r>
            <a:r>
              <a:rPr lang="id-ID" sz="2600" b="1" i="1" dirty="0" smtClean="0"/>
              <a:t>Drone.</a:t>
            </a:r>
            <a:endParaRPr lang="id-ID" sz="2600" b="1" dirty="0" smtClean="0"/>
          </a:p>
          <a:p>
            <a:pPr marL="0" indent="0" algn="just">
              <a:buNone/>
            </a:pPr>
            <a:r>
              <a:rPr lang="id-ID" sz="2600" b="1" dirty="0" smtClean="0"/>
              <a:t>Predator ini merupakan sebuah mesin yang sangat kompleks. Terhubung dengan pusat komando yang menampilkan seorang prajurit yang mengoperasikan pesawat terbang melalui </a:t>
            </a:r>
            <a:r>
              <a:rPr lang="id-ID" sz="2600" b="1" i="1" dirty="0" smtClean="0"/>
              <a:t>Joystick </a:t>
            </a:r>
            <a:r>
              <a:rPr lang="id-ID" sz="2600" b="1" dirty="0" smtClean="0"/>
              <a:t>sembari memanfaatkan beberapa satelit dan orbit bumi untuk melakukan serangan presisi terkoodinasi .</a:t>
            </a:r>
          </a:p>
          <a:p>
            <a:pPr marL="0" indent="0" algn="just">
              <a:buNone/>
            </a:pPr>
            <a:r>
              <a:rPr lang="id-ID" sz="2600" b="1" dirty="0" smtClean="0"/>
              <a:t>Drone predator terbang sejauh 5000 kaki, menembaki musuh yang berjarak sejauh 1 Mil, sekaligus menghancurkan targetnya dalam 4 detik.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970409"/>
            <a:ext cx="4055351" cy="226085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39" y="3429000"/>
            <a:ext cx="4055351" cy="2876914"/>
          </a:xfrm>
          <a:prstGeom prst="rect">
            <a:avLst/>
          </a:prstGeom>
        </p:spPr>
      </p:pic>
    </p:spTree>
    <p:extLst>
      <p:ext uri="{BB962C8B-B14F-4D97-AF65-F5344CB8AC3E}">
        <p14:creationId xmlns:p14="http://schemas.microsoft.com/office/powerpoint/2010/main" val="244343062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4474840" cy="5505475"/>
          </a:xfrm>
        </p:spPr>
        <p:txBody>
          <a:bodyPr>
            <a:normAutofit fontScale="92500" lnSpcReduction="10000"/>
          </a:bodyPr>
          <a:lstStyle/>
          <a:p>
            <a:pPr marL="0" indent="0">
              <a:buNone/>
            </a:pPr>
            <a:r>
              <a:rPr lang="id-ID" b="1" dirty="0" smtClean="0">
                <a:solidFill>
                  <a:srgbClr val="00B0F0"/>
                </a:solidFill>
              </a:rPr>
              <a:t>Robotika</a:t>
            </a:r>
          </a:p>
          <a:p>
            <a:pPr marL="0" indent="0" algn="just">
              <a:buNone/>
            </a:pPr>
            <a:r>
              <a:rPr lang="id-ID" sz="2400" b="1" dirty="0" smtClean="0"/>
              <a:t>Tidak seperti senjata nuklir yang menentukan bagaimana berperang. Kemajuan teknologi robotik akan menentukan siapa dan seperti apa perang di masa depan.</a:t>
            </a:r>
          </a:p>
          <a:p>
            <a:pPr marL="0" indent="0" algn="just">
              <a:buNone/>
            </a:pPr>
            <a:r>
              <a:rPr lang="id-ID" sz="2400" b="1" dirty="0" smtClean="0"/>
              <a:t>DARPA (Defense Advanced Reasearch Project Agency) Institusi paling penting di Amerika Serikat yang berkaitan dengan kontinuitas militerisasi, bersama Lockheed Martin merekayasa prajurit manusia dengan bantuan dari perusahaan Robotik.</a:t>
            </a:r>
            <a:endParaRPr lang="id-ID" sz="2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980727"/>
            <a:ext cx="3816424" cy="2880321"/>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091" r="21052"/>
          <a:stretch/>
        </p:blipFill>
        <p:spPr>
          <a:xfrm>
            <a:off x="5315488" y="4005064"/>
            <a:ext cx="3432976" cy="2508300"/>
          </a:xfrm>
          <a:prstGeom prst="rect">
            <a:avLst/>
          </a:prstGeom>
        </p:spPr>
      </p:pic>
    </p:spTree>
    <p:extLst>
      <p:ext uri="{BB962C8B-B14F-4D97-AF65-F5344CB8AC3E}">
        <p14:creationId xmlns:p14="http://schemas.microsoft.com/office/powerpoint/2010/main" val="279963182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7781"/>
            <a:ext cx="4258816" cy="6009531"/>
          </a:xfrm>
        </p:spPr>
        <p:txBody>
          <a:bodyPr>
            <a:normAutofit fontScale="92500"/>
          </a:bodyPr>
          <a:lstStyle/>
          <a:p>
            <a:pPr marL="0" indent="0">
              <a:lnSpc>
                <a:spcPct val="200000"/>
              </a:lnSpc>
              <a:buNone/>
            </a:pPr>
            <a:r>
              <a:rPr lang="id-ID" b="1" dirty="0" smtClean="0">
                <a:solidFill>
                  <a:srgbClr val="00B0F0"/>
                </a:solidFill>
              </a:rPr>
              <a:t>Senjata Biologi</a:t>
            </a:r>
          </a:p>
          <a:p>
            <a:pPr marL="0" indent="0" algn="just">
              <a:buNone/>
            </a:pPr>
            <a:r>
              <a:rPr lang="id-ID" sz="2600" b="1" dirty="0" smtClean="0"/>
              <a:t>Senjata biologi adalah senjata yang menggunakan patogen (Bakteri, Virus atau organisme penghasil penyakit lainnya) sebagai alat membunh, melukai atau melumpuhkan musuh. Dalam kenyataannya, senjata biologi tidak hanya menyerang manusia, tetapi juga binatang dan tanaman</a:t>
            </a:r>
            <a:r>
              <a:rPr lang="id-ID" dirty="0" smtClean="0"/>
              <a:t>.</a:t>
            </a:r>
            <a:endParaRPr lang="id-ID"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39" y="1196752"/>
            <a:ext cx="3810000" cy="23884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39" y="3717032"/>
            <a:ext cx="3959343" cy="2429247"/>
          </a:xfrm>
          <a:prstGeom prst="rect">
            <a:avLst/>
          </a:prstGeom>
        </p:spPr>
      </p:pic>
    </p:spTree>
    <p:extLst>
      <p:ext uri="{BB962C8B-B14F-4D97-AF65-F5344CB8AC3E}">
        <p14:creationId xmlns:p14="http://schemas.microsoft.com/office/powerpoint/2010/main" val="833197961"/>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824"/>
            <a:ext cx="8229600" cy="1143000"/>
          </a:xfrm>
        </p:spPr>
        <p:txBody>
          <a:bodyPr>
            <a:normAutofit fontScale="90000"/>
          </a:bodyPr>
          <a:lstStyle/>
          <a:p>
            <a:r>
              <a:rPr lang="id-ID" dirty="0" smtClean="0">
                <a:solidFill>
                  <a:srgbClr val="00B0F0"/>
                </a:solidFill>
                <a:latin typeface="Adobe Gothic Std B" pitchFamily="34" charset="-128"/>
                <a:ea typeface="Adobe Gothic Std B" pitchFamily="34" charset="-128"/>
              </a:rPr>
              <a:t>Usaha Menyelesaikan Perang Dingin</a:t>
            </a:r>
            <a:endParaRPr lang="id-ID" dirty="0">
              <a:solidFill>
                <a:srgbClr val="00B0F0"/>
              </a:solidFill>
              <a:latin typeface="Adobe Gothic Std B" pitchFamily="34" charset="-128"/>
              <a:ea typeface="Adobe Gothic Std B" pitchFamily="34" charset="-128"/>
            </a:endParaRPr>
          </a:p>
        </p:txBody>
      </p:sp>
      <p:sp>
        <p:nvSpPr>
          <p:cNvPr id="3" name="Content Placeholder 2"/>
          <p:cNvSpPr>
            <a:spLocks noGrp="1"/>
          </p:cNvSpPr>
          <p:nvPr>
            <p:ph idx="1"/>
          </p:nvPr>
        </p:nvSpPr>
        <p:spPr>
          <a:xfrm>
            <a:off x="590872" y="2420888"/>
            <a:ext cx="8229600" cy="3312368"/>
          </a:xfrm>
        </p:spPr>
        <p:txBody>
          <a:bodyPr/>
          <a:lstStyle/>
          <a:p>
            <a:pPr marL="0" indent="0">
              <a:buNone/>
            </a:pPr>
            <a:r>
              <a:rPr lang="id-ID" dirty="0" smtClean="0"/>
              <a:t>Di lakukan perundingan antara AS dan US melalui </a:t>
            </a:r>
            <a:r>
              <a:rPr lang="id-ID" i="1" dirty="0" smtClean="0"/>
              <a:t>Strategic Arms Talks </a:t>
            </a:r>
            <a:r>
              <a:rPr lang="id-ID" dirty="0" smtClean="0"/>
              <a:t>(SALT) atau perundingan pembetasan persenjataan strategi dan </a:t>
            </a:r>
            <a:r>
              <a:rPr lang="id-ID" i="1" dirty="0" smtClean="0"/>
              <a:t>strategic Arms Reduction Treaty </a:t>
            </a:r>
            <a:r>
              <a:rPr lang="id-ID" dirty="0" smtClean="0"/>
              <a:t>(START) atau perundingan pengurangan persenjataan strategi.</a:t>
            </a:r>
          </a:p>
        </p:txBody>
      </p:sp>
    </p:spTree>
    <p:extLst>
      <p:ext uri="{BB962C8B-B14F-4D97-AF65-F5344CB8AC3E}">
        <p14:creationId xmlns:p14="http://schemas.microsoft.com/office/powerpoint/2010/main" val="1266033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1850"/>
            <a:ext cx="8229600" cy="724942"/>
          </a:xfrm>
        </p:spPr>
        <p:txBody>
          <a:bodyPr>
            <a:normAutofit fontScale="90000"/>
          </a:bodyPr>
          <a:lstStyle/>
          <a:p>
            <a:r>
              <a:rPr lang="id-ID" dirty="0">
                <a:solidFill>
                  <a:srgbClr val="00B0F0"/>
                </a:solidFill>
                <a:latin typeface="Adobe Gothic Std B" pitchFamily="34" charset="-128"/>
                <a:ea typeface="Adobe Gothic Std B" pitchFamily="34" charset="-128"/>
              </a:rPr>
              <a:t>Perundingan SALT secara umum bertujuan </a:t>
            </a:r>
            <a:r>
              <a:rPr lang="id-ID" dirty="0" smtClean="0">
                <a:solidFill>
                  <a:srgbClr val="00B0F0"/>
                </a:solidFill>
                <a:latin typeface="Adobe Gothic Std B" pitchFamily="34" charset="-128"/>
                <a:ea typeface="Adobe Gothic Std B" pitchFamily="34" charset="-128"/>
              </a:rPr>
              <a:t>untuk :</a:t>
            </a:r>
            <a:r>
              <a:rPr lang="id-ID" dirty="0">
                <a:solidFill>
                  <a:srgbClr val="00B0F0"/>
                </a:solidFill>
              </a:rPr>
              <a:t/>
            </a:r>
            <a:br>
              <a:rPr lang="id-ID" dirty="0">
                <a:solidFill>
                  <a:srgbClr val="00B0F0"/>
                </a:solidFill>
              </a:rPr>
            </a:br>
            <a:endParaRPr lang="id-ID" dirty="0">
              <a:solidFill>
                <a:srgbClr val="00B0F0"/>
              </a:solidFill>
            </a:endParaRPr>
          </a:p>
        </p:txBody>
      </p:sp>
      <p:sp>
        <p:nvSpPr>
          <p:cNvPr id="3" name="Content Placeholder 2"/>
          <p:cNvSpPr>
            <a:spLocks noGrp="1"/>
          </p:cNvSpPr>
          <p:nvPr>
            <p:ph idx="1"/>
          </p:nvPr>
        </p:nvSpPr>
        <p:spPr/>
        <p:txBody>
          <a:bodyPr/>
          <a:lstStyle/>
          <a:p>
            <a:pPr marL="514350" indent="-514350">
              <a:buAutoNum type="arabicPeriod"/>
            </a:pPr>
            <a:r>
              <a:rPr lang="id-ID" dirty="0" smtClean="0"/>
              <a:t>Memperkecil kemungkinan terjadinya perang nuklir.</a:t>
            </a:r>
          </a:p>
          <a:p>
            <a:pPr marL="514350" indent="-514350" algn="just">
              <a:buAutoNum type="arabicPeriod"/>
            </a:pPr>
            <a:r>
              <a:rPr lang="id-ID" dirty="0" smtClean="0"/>
              <a:t>Apa bila perang tidak di hindarkan, di harapkan akibatnya tidak terlalu menghancurkan.</a:t>
            </a:r>
          </a:p>
          <a:p>
            <a:pPr marL="514350" indent="-514350">
              <a:buAutoNum type="arabicPeriod"/>
            </a:pPr>
            <a:r>
              <a:rPr lang="id-ID" dirty="0" smtClean="0"/>
              <a:t>Menghemat biaya pertahanan.</a:t>
            </a:r>
          </a:p>
          <a:p>
            <a:pPr marL="514350" indent="-514350" algn="just">
              <a:buAutoNum type="arabicPeriod"/>
            </a:pPr>
            <a:r>
              <a:rPr lang="id-ID" dirty="0" smtClean="0"/>
              <a:t>Mencegah terjadinya perlombaan senjata strategis.</a:t>
            </a:r>
            <a:endParaRPr lang="id-ID" dirty="0"/>
          </a:p>
        </p:txBody>
      </p:sp>
    </p:spTree>
    <p:extLst>
      <p:ext uri="{BB962C8B-B14F-4D97-AF65-F5344CB8AC3E}">
        <p14:creationId xmlns:p14="http://schemas.microsoft.com/office/powerpoint/2010/main" val="399635613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808" y="188640"/>
            <a:ext cx="7467600" cy="1143000"/>
          </a:xfrm>
        </p:spPr>
        <p:txBody>
          <a:bodyPr>
            <a:noAutofit/>
          </a:bodyPr>
          <a:lstStyle/>
          <a:p>
            <a:r>
              <a:rPr lang="id-ID" sz="3600" dirty="0" smtClean="0">
                <a:solidFill>
                  <a:srgbClr val="00B0F0"/>
                </a:solidFill>
                <a:latin typeface="Adobe Gothic Std B" pitchFamily="34" charset="-128"/>
                <a:ea typeface="Adobe Gothic Std B" pitchFamily="34" charset="-128"/>
              </a:rPr>
              <a:t>Bentuk persetujuan yang di capai dalam dalam perjanjian tersebut :</a:t>
            </a:r>
            <a:endParaRPr lang="id-ID" sz="3600" dirty="0">
              <a:solidFill>
                <a:srgbClr val="00B0F0"/>
              </a:solidFill>
              <a:latin typeface="Adobe Gothic Std B" pitchFamily="34" charset="-128"/>
              <a:ea typeface="Adobe Gothic Std B" pitchFamily="34" charset="-128"/>
            </a:endParaRPr>
          </a:p>
        </p:txBody>
      </p:sp>
      <p:sp>
        <p:nvSpPr>
          <p:cNvPr id="3" name="Content Placeholder 2"/>
          <p:cNvSpPr>
            <a:spLocks noGrp="1"/>
          </p:cNvSpPr>
          <p:nvPr>
            <p:ph idx="1"/>
          </p:nvPr>
        </p:nvSpPr>
        <p:spPr>
          <a:xfrm>
            <a:off x="457200" y="1600200"/>
            <a:ext cx="8229600" cy="5069160"/>
          </a:xfrm>
        </p:spPr>
        <p:txBody>
          <a:bodyPr>
            <a:normAutofit fontScale="70000" lnSpcReduction="20000"/>
          </a:bodyPr>
          <a:lstStyle/>
          <a:p>
            <a:pPr marL="514350" indent="-514350" algn="just">
              <a:buAutoNum type="arabicPeriod"/>
            </a:pPr>
            <a:r>
              <a:rPr lang="id-ID" dirty="0" smtClean="0"/>
              <a:t>Perjanjian Nonpoliferasi Nuklir (Nonpoliferation Treaty). Perjanjian ini terjadi pada 1968 yang di ikuti oleh negara Inggris, AS, dan US. Ketiga negara tersebut menyepakati bahwa mereka tdk akan menjual senjata nuklir atau memberikan informasi kepada negara-begara non nuklir.</a:t>
            </a:r>
          </a:p>
          <a:p>
            <a:pPr marL="514350" indent="-514350" algn="just">
              <a:buAutoNum type="arabicPeriod"/>
            </a:pPr>
            <a:r>
              <a:rPr lang="id-ID" dirty="0" smtClean="0"/>
              <a:t>Perundingan pembatasan persenjataan strategi (</a:t>
            </a:r>
            <a:r>
              <a:rPr lang="id-ID" i="1" dirty="0"/>
              <a:t>Strategic Arms </a:t>
            </a:r>
            <a:r>
              <a:rPr lang="id-ID" i="1" dirty="0" smtClean="0"/>
              <a:t>Talks/SALT 1</a:t>
            </a:r>
            <a:r>
              <a:rPr lang="id-ID" dirty="0" smtClean="0"/>
              <a:t>) di tandatangani oleh Richard Nixon, Presiden AS dan Leonid Breshnev, Sekjen Partai Komunis US Pada 26 Mei 1972. hasilnya menyepakati untuk :</a:t>
            </a:r>
          </a:p>
          <a:p>
            <a:pPr marL="987425" indent="-454025" algn="just">
              <a:buFont typeface="+mj-lt"/>
              <a:buAutoNum type="alphaLcPeriod"/>
              <a:tabLst>
                <a:tab pos="898525" algn="l"/>
              </a:tabLst>
            </a:pPr>
            <a:r>
              <a:rPr lang="id-ID" dirty="0" smtClean="0"/>
              <a:t>Pembatasan terhadap  sistem pertahan anti peluru kendali (</a:t>
            </a:r>
            <a:r>
              <a:rPr lang="id-ID" i="1" dirty="0" smtClean="0"/>
              <a:t>Anti-Balistic Missiel /ABM)</a:t>
            </a:r>
          </a:p>
          <a:p>
            <a:pPr marL="987425" indent="-454025" algn="just">
              <a:buFont typeface="+mj-lt"/>
              <a:buAutoNum type="alphaLcPeriod"/>
              <a:tabLst>
                <a:tab pos="898525" algn="l"/>
              </a:tabLst>
            </a:pPr>
            <a:r>
              <a:rPr lang="id-ID" dirty="0" smtClean="0"/>
              <a:t>Pembatasan senjata-senjata ofensif Strategis</a:t>
            </a:r>
            <a:endParaRPr lang="id-ID" dirty="0"/>
          </a:p>
          <a:p>
            <a:pPr marL="514350" indent="-514350" algn="just">
              <a:buFont typeface="+mj-lt"/>
              <a:buAutoNum type="arabicPeriod" startAt="3"/>
            </a:pPr>
            <a:r>
              <a:rPr lang="id-ID" dirty="0" smtClean="0"/>
              <a:t>Perundingan pengurangan persenjataan strategi (</a:t>
            </a:r>
            <a:r>
              <a:rPr lang="id-ID" i="1" dirty="0"/>
              <a:t>strategic Arms Reduction Treaty </a:t>
            </a:r>
            <a:r>
              <a:rPr lang="id-ID" dirty="0" smtClean="0"/>
              <a:t>/START) di lakukan oleh AS dan US pada 1982. perundingan ini menyepakati bahwa kedua negara adidaya akan memusnahkan persenjataan nuklir yang dapat mencapai sasaran menegah.</a:t>
            </a:r>
          </a:p>
        </p:txBody>
      </p:sp>
    </p:spTree>
    <p:extLst>
      <p:ext uri="{BB962C8B-B14F-4D97-AF65-F5344CB8AC3E}">
        <p14:creationId xmlns:p14="http://schemas.microsoft.com/office/powerpoint/2010/main" val="779644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solidFill>
                  <a:srgbClr val="00B0F0"/>
                </a:solidFill>
                <a:latin typeface="Adobe Gothic Std B" pitchFamily="34" charset="-128"/>
                <a:ea typeface="Adobe Gothic Std B" pitchFamily="34" charset="-128"/>
              </a:rPr>
              <a:t>Dampak Perkembangan Teknologi Persenjataan</a:t>
            </a:r>
            <a:endParaRPr lang="id-ID" b="1" dirty="0">
              <a:solidFill>
                <a:srgbClr val="00B0F0"/>
              </a:solidFill>
              <a:latin typeface="Adobe Gothic Std B" pitchFamily="34" charset="-128"/>
              <a:ea typeface="Adobe Gothic Std B" pitchFamily="34" charset="-128"/>
            </a:endParaRPr>
          </a:p>
        </p:txBody>
      </p:sp>
      <p:sp>
        <p:nvSpPr>
          <p:cNvPr id="3" name="Content Placeholder 2"/>
          <p:cNvSpPr>
            <a:spLocks noGrp="1"/>
          </p:cNvSpPr>
          <p:nvPr>
            <p:ph idx="1"/>
          </p:nvPr>
        </p:nvSpPr>
        <p:spPr/>
        <p:txBody>
          <a:bodyPr>
            <a:normAutofit/>
          </a:bodyPr>
          <a:lstStyle/>
          <a:p>
            <a:pPr marL="0" indent="0">
              <a:buNone/>
            </a:pPr>
            <a:r>
              <a:rPr lang="id-ID" sz="3600" b="1" dirty="0" smtClean="0"/>
              <a:t>Positif</a:t>
            </a:r>
          </a:p>
          <a:p>
            <a:r>
              <a:rPr lang="id-ID" dirty="0" smtClean="0"/>
              <a:t>Meningkatkan keamanan</a:t>
            </a:r>
          </a:p>
          <a:p>
            <a:r>
              <a:rPr lang="id-ID" dirty="0" smtClean="0"/>
              <a:t>Memperkecil resiko korban jiwa</a:t>
            </a:r>
          </a:p>
          <a:p>
            <a:pPr marL="0" indent="0">
              <a:buNone/>
            </a:pPr>
            <a:endParaRPr lang="id-ID" dirty="0"/>
          </a:p>
          <a:p>
            <a:pPr marL="0" indent="0">
              <a:buNone/>
            </a:pPr>
            <a:r>
              <a:rPr lang="id-ID" sz="3600" b="1" dirty="0" smtClean="0"/>
              <a:t>Negatif</a:t>
            </a:r>
          </a:p>
          <a:p>
            <a:r>
              <a:rPr lang="id-ID" dirty="0" smtClean="0"/>
              <a:t>Pencemaran lingkungan</a:t>
            </a:r>
          </a:p>
          <a:p>
            <a:r>
              <a:rPr lang="id-ID" dirty="0" smtClean="0"/>
              <a:t>Muncul aksi teror dan invasi ke negara lain</a:t>
            </a:r>
          </a:p>
        </p:txBody>
      </p:sp>
    </p:spTree>
    <p:extLst>
      <p:ext uri="{BB962C8B-B14F-4D97-AF65-F5344CB8AC3E}">
        <p14:creationId xmlns:p14="http://schemas.microsoft.com/office/powerpoint/2010/main" val="39597580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down)">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1143000"/>
          </a:xfrm>
        </p:spPr>
        <p:txBody>
          <a:bodyPr/>
          <a:lstStyle/>
          <a:p>
            <a:r>
              <a:rPr lang="id-ID" dirty="0" smtClean="0">
                <a:solidFill>
                  <a:srgbClr val="00B0F0"/>
                </a:solidFill>
                <a:latin typeface="Adobe Gothic Std B" pitchFamily="34" charset="-128"/>
                <a:ea typeface="Adobe Gothic Std B" pitchFamily="34" charset="-128"/>
              </a:rPr>
              <a:t>Transportasi Darat</a:t>
            </a:r>
            <a:endParaRPr lang="id-ID" dirty="0">
              <a:solidFill>
                <a:srgbClr val="00B0F0"/>
              </a:solidFill>
              <a:latin typeface="Adobe Gothic Std B" pitchFamily="34" charset="-128"/>
              <a:ea typeface="Adobe Gothic Std B" pitchFamily="34" charset="-128"/>
            </a:endParaRPr>
          </a:p>
        </p:txBody>
      </p:sp>
      <p:sp>
        <p:nvSpPr>
          <p:cNvPr id="3" name="Content Placeholder 2"/>
          <p:cNvSpPr>
            <a:spLocks noGrp="1"/>
          </p:cNvSpPr>
          <p:nvPr>
            <p:ph idx="1"/>
          </p:nvPr>
        </p:nvSpPr>
        <p:spPr>
          <a:xfrm>
            <a:off x="179512" y="1340768"/>
            <a:ext cx="4896544" cy="5256584"/>
          </a:xfrm>
        </p:spPr>
        <p:txBody>
          <a:bodyPr>
            <a:noAutofit/>
          </a:bodyPr>
          <a:lstStyle/>
          <a:p>
            <a:pPr marL="274638" indent="-274638" algn="just"/>
            <a:r>
              <a:rPr lang="id-ID" sz="1800" b="1" dirty="0" smtClean="0"/>
              <a:t>1829, Robert Stephenson, insinyur Inggris mengembangkan Rocket yang di anggap sebagai pioner lokomotif modern.</a:t>
            </a:r>
          </a:p>
          <a:p>
            <a:pPr marL="274638" indent="-274638" algn="just"/>
            <a:r>
              <a:rPr lang="id-ID" sz="1800" b="1" dirty="0" smtClean="0"/>
              <a:t>1898, Rudolf diesel, memperkenalkan mesin diesel, dan sukses diaplikasikan  dalam jasa di angkutan barang  dan penumpang di Amerika Serikat tahun 1940-an.</a:t>
            </a:r>
          </a:p>
          <a:p>
            <a:pPr marL="0" indent="0" algn="just">
              <a:buNone/>
            </a:pPr>
            <a:r>
              <a:rPr lang="id-ID" sz="1800" b="1" dirty="0" smtClean="0"/>
              <a:t>Perkembangan transportasi darat mempengaruhi perkembangan teknologi konstruksi jalan.</a:t>
            </a:r>
          </a:p>
          <a:p>
            <a:pPr marL="0" indent="0" algn="just">
              <a:buNone/>
            </a:pPr>
            <a:r>
              <a:rPr lang="id-ID" sz="1800" b="1" dirty="0" smtClean="0"/>
              <a:t>Antara tahun 1803-1815, muncul 2 tokoh yang merancang konstruksi jalan  yaitu :</a:t>
            </a:r>
          </a:p>
          <a:p>
            <a:pPr algn="just"/>
            <a:r>
              <a:rPr lang="id-ID" sz="1800" b="1" dirty="0" smtClean="0"/>
              <a:t>Thomas Telford</a:t>
            </a:r>
          </a:p>
          <a:p>
            <a:pPr algn="just"/>
            <a:r>
              <a:rPr lang="id-ID" sz="1800" b="1" dirty="0" smtClean="0"/>
              <a:t>John Mc Adam</a:t>
            </a:r>
          </a:p>
          <a:p>
            <a:pPr marL="0" indent="0" algn="just">
              <a:buNone/>
            </a:pPr>
            <a:r>
              <a:rPr lang="id-ID" sz="1800" b="1" dirty="0" smtClean="0"/>
              <a:t>Keduanya berkebangsaan Skotlandia.</a:t>
            </a:r>
            <a:endParaRPr lang="id-ID" sz="1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1484784"/>
            <a:ext cx="3714336" cy="249479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4269432"/>
            <a:ext cx="3714336" cy="2183904"/>
          </a:xfrm>
          <a:prstGeom prst="rect">
            <a:avLst/>
          </a:prstGeom>
        </p:spPr>
      </p:pic>
    </p:spTree>
    <p:extLst>
      <p:ext uri="{BB962C8B-B14F-4D97-AF65-F5344CB8AC3E}">
        <p14:creationId xmlns:p14="http://schemas.microsoft.com/office/powerpoint/2010/main" val="4082937607"/>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rgbClr val="00B0F0"/>
                </a:solidFill>
                <a:latin typeface="Adobe Gothic Std B" pitchFamily="34" charset="-128"/>
                <a:ea typeface="Adobe Gothic Std B" pitchFamily="34" charset="-128"/>
              </a:rPr>
              <a:t>Transportasi Air</a:t>
            </a:r>
            <a:endParaRPr lang="id-ID" dirty="0">
              <a:solidFill>
                <a:srgbClr val="00B0F0"/>
              </a:solidFill>
              <a:latin typeface="Adobe Gothic Std B" pitchFamily="34" charset="-128"/>
              <a:ea typeface="Adobe Gothic Std B" pitchFamily="34" charset="-128"/>
            </a:endParaRPr>
          </a:p>
        </p:txBody>
      </p:sp>
      <p:sp>
        <p:nvSpPr>
          <p:cNvPr id="3" name="Content Placeholder 2"/>
          <p:cNvSpPr>
            <a:spLocks noGrp="1"/>
          </p:cNvSpPr>
          <p:nvPr>
            <p:ph idx="1"/>
          </p:nvPr>
        </p:nvSpPr>
        <p:spPr>
          <a:xfrm>
            <a:off x="457200" y="1600200"/>
            <a:ext cx="4762872" cy="4997152"/>
          </a:xfrm>
        </p:spPr>
        <p:txBody>
          <a:bodyPr>
            <a:normAutofit fontScale="77500" lnSpcReduction="20000"/>
          </a:bodyPr>
          <a:lstStyle/>
          <a:p>
            <a:pPr marL="0" indent="0" algn="just">
              <a:buNone/>
            </a:pPr>
            <a:r>
              <a:rPr lang="id-ID" dirty="0" smtClean="0"/>
              <a:t>Perkembangan revolusioner dalam teknologi perkapalan adalah penggunaan tenaga nuklir.</a:t>
            </a:r>
            <a:endParaRPr lang="id-ID" dirty="0"/>
          </a:p>
          <a:p>
            <a:pPr algn="just"/>
            <a:r>
              <a:rPr lang="id-ID" dirty="0" smtClean="0"/>
              <a:t>USS Nautilus, 1954 kapal selam bertenaga nuklir pertama.</a:t>
            </a:r>
          </a:p>
          <a:p>
            <a:pPr algn="just"/>
            <a:r>
              <a:rPr lang="id-ID" dirty="0" smtClean="0"/>
              <a:t>NS Savannah, kapal dagang pertama yang menggunakan tenaga uap dan melintasi samudra atlantik</a:t>
            </a:r>
          </a:p>
          <a:p>
            <a:pPr marL="0" indent="0" algn="just">
              <a:buNone/>
            </a:pPr>
            <a:r>
              <a:rPr lang="id-ID" dirty="0" smtClean="0"/>
              <a:t>Memasuki abad ke XX, kapal uap mulai berkembang menjadi kapal mesin menggunakan bahan solar. Kapal ber motor sudah termasuk kapal zaman modern, seperti feri cepat dan kapal pesiar.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4621" y="1695822"/>
            <a:ext cx="3139827" cy="20932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621" y="3933056"/>
            <a:ext cx="3209022" cy="2304256"/>
          </a:xfrm>
          <a:prstGeom prst="rect">
            <a:avLst/>
          </a:prstGeom>
        </p:spPr>
      </p:pic>
    </p:spTree>
    <p:extLst>
      <p:ext uri="{BB962C8B-B14F-4D97-AF65-F5344CB8AC3E}">
        <p14:creationId xmlns:p14="http://schemas.microsoft.com/office/powerpoint/2010/main" val="3458791445"/>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lstStyle/>
          <a:p>
            <a:r>
              <a:rPr lang="id-ID" dirty="0" smtClean="0">
                <a:solidFill>
                  <a:srgbClr val="00B0F0"/>
                </a:solidFill>
                <a:latin typeface="Adobe Gothic Std B" pitchFamily="34" charset="-128"/>
                <a:ea typeface="Adobe Gothic Std B" pitchFamily="34" charset="-128"/>
              </a:rPr>
              <a:t>Transportasi udara</a:t>
            </a:r>
            <a:endParaRPr lang="id-ID" dirty="0">
              <a:solidFill>
                <a:srgbClr val="00B0F0"/>
              </a:solidFill>
              <a:latin typeface="Adobe Gothic Std B" pitchFamily="34" charset="-128"/>
              <a:ea typeface="Adobe Gothic Std B" pitchFamily="34" charset="-128"/>
            </a:endParaRPr>
          </a:p>
        </p:txBody>
      </p:sp>
      <p:sp>
        <p:nvSpPr>
          <p:cNvPr id="3" name="Content Placeholder 2"/>
          <p:cNvSpPr>
            <a:spLocks noGrp="1"/>
          </p:cNvSpPr>
          <p:nvPr>
            <p:ph idx="1"/>
          </p:nvPr>
        </p:nvSpPr>
        <p:spPr>
          <a:xfrm>
            <a:off x="457200" y="1168152"/>
            <a:ext cx="4762872" cy="5717232"/>
          </a:xfrm>
        </p:spPr>
        <p:txBody>
          <a:bodyPr>
            <a:normAutofit fontScale="77500" lnSpcReduction="20000"/>
          </a:bodyPr>
          <a:lstStyle/>
          <a:p>
            <a:pPr marL="0" indent="0" algn="just">
              <a:buNone/>
            </a:pPr>
            <a:r>
              <a:rPr lang="id-ID" dirty="0" smtClean="0"/>
              <a:t>Lompatan besar dalam dunia penerbangan terjadi pada tahun 1903 ketika 2 bersaudara Orville dan Wilbur wright dari Amerika Serikat melakukan penerbanganpertamanya dengan pesawat udara bersayap 2 bertenaga mesin Wright flayer.</a:t>
            </a:r>
          </a:p>
          <a:p>
            <a:pPr algn="just"/>
            <a:r>
              <a:rPr lang="id-ID" dirty="0" smtClean="0"/>
              <a:t>1909, Luis Bleriot melakukan penerbangan perintis melewati selat Inggris</a:t>
            </a:r>
          </a:p>
          <a:p>
            <a:pPr algn="just"/>
            <a:r>
              <a:rPr lang="id-ID" dirty="0" smtClean="0"/>
              <a:t>1909, glen curtiss dari AS berhasil pada </a:t>
            </a:r>
            <a:r>
              <a:rPr lang="id-ID" dirty="0"/>
              <a:t>penerbangan pertama dengan pesawat  model </a:t>
            </a:r>
            <a:r>
              <a:rPr lang="id-ID" dirty="0" smtClean="0"/>
              <a:t>– D Pusher</a:t>
            </a:r>
          </a:p>
          <a:p>
            <a:pPr algn="just"/>
            <a:r>
              <a:rPr lang="id-ID" dirty="0" smtClean="0"/>
              <a:t>1930 an, pesawat penumpang pemula mulai dikembangkan.</a:t>
            </a:r>
            <a:endParaRPr lang="id-ID"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1196752"/>
            <a:ext cx="3549774" cy="28077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4684" y="4365104"/>
            <a:ext cx="3487796" cy="2126356"/>
          </a:xfrm>
          <a:prstGeom prst="rect">
            <a:avLst/>
          </a:prstGeom>
        </p:spPr>
      </p:pic>
    </p:spTree>
    <p:extLst>
      <p:ext uri="{BB962C8B-B14F-4D97-AF65-F5344CB8AC3E}">
        <p14:creationId xmlns:p14="http://schemas.microsoft.com/office/powerpoint/2010/main" val="11713147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86767"/>
            <a:ext cx="7772400" cy="1470025"/>
          </a:xfrm>
        </p:spPr>
        <p:txBody>
          <a:bodyPr>
            <a:normAutofit/>
          </a:bodyPr>
          <a:lstStyle/>
          <a:p>
            <a:r>
              <a:rPr lang="id-ID" sz="4000" dirty="0" smtClean="0">
                <a:solidFill>
                  <a:srgbClr val="00B0F0"/>
                </a:solidFill>
                <a:latin typeface="Adobe Garamond Pro Bold" pitchFamily="18" charset="0"/>
              </a:rPr>
              <a:t>Perkembangan Teknologi Luar Angkasa</a:t>
            </a:r>
            <a:endParaRPr lang="id-ID" sz="4000" dirty="0">
              <a:solidFill>
                <a:srgbClr val="00B0F0"/>
              </a:solidFill>
              <a:latin typeface="Adobe Garamond Pro Bold" pitchFamily="18" charset="0"/>
            </a:endParaRPr>
          </a:p>
        </p:txBody>
      </p:sp>
      <p:sp>
        <p:nvSpPr>
          <p:cNvPr id="3" name="Subtitle 2"/>
          <p:cNvSpPr>
            <a:spLocks noGrp="1"/>
          </p:cNvSpPr>
          <p:nvPr>
            <p:ph type="subTitle" idx="1"/>
          </p:nvPr>
        </p:nvSpPr>
        <p:spPr>
          <a:xfrm>
            <a:off x="179512" y="1196752"/>
            <a:ext cx="3312368" cy="576064"/>
          </a:xfrm>
        </p:spPr>
        <p:txBody>
          <a:bodyPr>
            <a:normAutofit fontScale="85000" lnSpcReduction="10000"/>
          </a:bodyPr>
          <a:lstStyle/>
          <a:p>
            <a:pPr marL="457200" indent="-457200">
              <a:buFont typeface="Wingdings" pitchFamily="2" charset="2"/>
              <a:buChar char="Ø"/>
            </a:pPr>
            <a:r>
              <a:rPr lang="id-ID" sz="2800" dirty="0" smtClean="0">
                <a:solidFill>
                  <a:schemeClr val="tx2">
                    <a:lumMod val="60000"/>
                    <a:lumOff val="40000"/>
                  </a:schemeClr>
                </a:solidFill>
              </a:rPr>
              <a:t>Masa perang dingin</a:t>
            </a:r>
            <a:endParaRPr lang="id-ID" sz="2800" dirty="0">
              <a:solidFill>
                <a:schemeClr val="tx2">
                  <a:lumMod val="60000"/>
                  <a:lumOff val="40000"/>
                </a:schemeClr>
              </a:solidFill>
            </a:endParaRPr>
          </a:p>
        </p:txBody>
      </p:sp>
      <p:sp>
        <p:nvSpPr>
          <p:cNvPr id="4" name="Subtitle 2"/>
          <p:cNvSpPr txBox="1">
            <a:spLocks/>
          </p:cNvSpPr>
          <p:nvPr/>
        </p:nvSpPr>
        <p:spPr>
          <a:xfrm>
            <a:off x="251520" y="1844824"/>
            <a:ext cx="8496944" cy="1191257"/>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d-ID" sz="2000" b="1" dirty="0" smtClean="0">
                <a:solidFill>
                  <a:schemeClr val="accent2">
                    <a:lumMod val="60000"/>
                    <a:lumOff val="40000"/>
                  </a:schemeClr>
                </a:solidFill>
              </a:rPr>
              <a:t>Pasca perang dunia II hingga sekitar tahun 1990-an, negara-negara dunia terbagi dalam dua blok, yakni blok barat dan blok timur. Pembagian tersebut berdasarkan ideologi yakni liberalism (kapitalisme) dan komunis (sosialis)</a:t>
            </a:r>
            <a:endParaRPr lang="id-ID" sz="2000" b="1" dirty="0">
              <a:solidFill>
                <a:schemeClr val="accent2">
                  <a:lumMod val="60000"/>
                  <a:lumOff val="40000"/>
                </a:schemeClr>
              </a:solidFill>
            </a:endParaRPr>
          </a:p>
        </p:txBody>
      </p:sp>
      <p:sp>
        <p:nvSpPr>
          <p:cNvPr id="5" name="Subtitle 2"/>
          <p:cNvSpPr txBox="1">
            <a:spLocks/>
          </p:cNvSpPr>
          <p:nvPr/>
        </p:nvSpPr>
        <p:spPr>
          <a:xfrm>
            <a:off x="683568" y="3254277"/>
            <a:ext cx="2448272" cy="1191257"/>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d-ID" sz="2000" b="1" dirty="0" smtClean="0">
                <a:solidFill>
                  <a:schemeClr val="bg1"/>
                </a:solidFill>
              </a:rPr>
              <a:t>Liberalis (Kapitalis) Blok Barat di pimpin Amerika Serikat</a:t>
            </a:r>
            <a:endParaRPr lang="id-ID" sz="2000" b="1" dirty="0">
              <a:solidFill>
                <a:schemeClr val="bg1"/>
              </a:solidFill>
            </a:endParaRPr>
          </a:p>
        </p:txBody>
      </p:sp>
      <p:sp>
        <p:nvSpPr>
          <p:cNvPr id="6" name="Subtitle 2"/>
          <p:cNvSpPr txBox="1">
            <a:spLocks/>
          </p:cNvSpPr>
          <p:nvPr/>
        </p:nvSpPr>
        <p:spPr>
          <a:xfrm>
            <a:off x="5868144" y="3295826"/>
            <a:ext cx="2448272" cy="1191257"/>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d-ID" sz="2000" b="1" dirty="0" smtClean="0">
                <a:solidFill>
                  <a:srgbClr val="FF0000"/>
                </a:solidFill>
              </a:rPr>
              <a:t>Komunis (sosialis) Blok Timur Di pimpin Uni Soviet</a:t>
            </a:r>
            <a:endParaRPr lang="id-ID" sz="2000" b="1" dirty="0">
              <a:solidFill>
                <a:srgbClr val="FF0000"/>
              </a:solidFill>
            </a:endParaRPr>
          </a:p>
        </p:txBody>
      </p:sp>
      <p:sp>
        <p:nvSpPr>
          <p:cNvPr id="7" name="Subtitle 2"/>
          <p:cNvSpPr txBox="1">
            <a:spLocks/>
          </p:cNvSpPr>
          <p:nvPr/>
        </p:nvSpPr>
        <p:spPr>
          <a:xfrm>
            <a:off x="251520" y="4869160"/>
            <a:ext cx="3960440" cy="1296144"/>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d-ID" sz="2000" b="1" dirty="0" smtClean="0">
                <a:solidFill>
                  <a:schemeClr val="bg1"/>
                </a:solidFill>
              </a:rPr>
              <a:t>Tergabung dalam NATO yang didirikan tahun 1949. tiga negara NATO merupakan anggota tetap yang di DK PBB yakni, AS, prancis dan Inggris</a:t>
            </a:r>
            <a:endParaRPr lang="id-ID" sz="2000" b="1" dirty="0">
              <a:solidFill>
                <a:schemeClr val="bg1"/>
              </a:solidFill>
            </a:endParaRPr>
          </a:p>
        </p:txBody>
      </p:sp>
      <p:sp>
        <p:nvSpPr>
          <p:cNvPr id="8" name="Subtitle 2"/>
          <p:cNvSpPr txBox="1">
            <a:spLocks/>
          </p:cNvSpPr>
          <p:nvPr/>
        </p:nvSpPr>
        <p:spPr>
          <a:xfrm>
            <a:off x="4648392" y="4869160"/>
            <a:ext cx="4100071" cy="158417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d-ID" sz="2000" b="1" dirty="0" smtClean="0">
                <a:solidFill>
                  <a:srgbClr val="FF0000"/>
                </a:solidFill>
              </a:rPr>
              <a:t>Tergabung dalam Pakta Warsawa yang di bentuk tahun 1955 daerah-daerah yang mendapat pengaruh antara lain. Bulgaria, Cekoslovakia, Jerman Timur, Hungaria, Polandia, Rumania dan Albania. (Asia : Mongolia, Kuba Vietnam dan Korea Utara</a:t>
            </a:r>
            <a:endParaRPr lang="id-ID" sz="2000" b="1" dirty="0">
              <a:solidFill>
                <a:srgbClr val="FF0000"/>
              </a:solidFill>
            </a:endParaRPr>
          </a:p>
        </p:txBody>
      </p:sp>
      <p:sp>
        <p:nvSpPr>
          <p:cNvPr id="9" name="Down Arrow 8"/>
          <p:cNvSpPr/>
          <p:nvPr/>
        </p:nvSpPr>
        <p:spPr>
          <a:xfrm>
            <a:off x="7020272" y="4487083"/>
            <a:ext cx="216024" cy="310069"/>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id-ID"/>
          </a:p>
        </p:txBody>
      </p:sp>
      <p:sp>
        <p:nvSpPr>
          <p:cNvPr id="10" name="Down Arrow 9"/>
          <p:cNvSpPr/>
          <p:nvPr/>
        </p:nvSpPr>
        <p:spPr>
          <a:xfrm>
            <a:off x="1642416" y="4445534"/>
            <a:ext cx="216024" cy="310069"/>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d-ID"/>
          </a:p>
        </p:txBody>
      </p:sp>
    </p:spTree>
    <p:extLst>
      <p:ext uri="{BB962C8B-B14F-4D97-AF65-F5344CB8AC3E}">
        <p14:creationId xmlns:p14="http://schemas.microsoft.com/office/powerpoint/2010/main" val="152704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animBg="1"/>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solidFill>
                  <a:srgbClr val="00B0F0"/>
                </a:solidFill>
                <a:latin typeface="Adobe Gothic Std B" pitchFamily="34" charset="-128"/>
                <a:ea typeface="Adobe Gothic Std B" pitchFamily="34" charset="-128"/>
              </a:rPr>
              <a:t>Dampak Perkembangan Teknologi Transportasi</a:t>
            </a:r>
            <a:endParaRPr lang="id-ID" dirty="0">
              <a:solidFill>
                <a:srgbClr val="00B0F0"/>
              </a:solidFill>
              <a:latin typeface="Adobe Gothic Std B" pitchFamily="34" charset="-128"/>
              <a:ea typeface="Adobe Gothic Std B" pitchFamily="34" charset="-128"/>
            </a:endParaRPr>
          </a:p>
        </p:txBody>
      </p:sp>
      <p:sp>
        <p:nvSpPr>
          <p:cNvPr id="3" name="Content Placeholder 2"/>
          <p:cNvSpPr>
            <a:spLocks noGrp="1"/>
          </p:cNvSpPr>
          <p:nvPr>
            <p:ph idx="1"/>
          </p:nvPr>
        </p:nvSpPr>
        <p:spPr/>
        <p:txBody>
          <a:bodyPr>
            <a:normAutofit lnSpcReduction="10000"/>
          </a:bodyPr>
          <a:lstStyle/>
          <a:p>
            <a:pPr marL="0" indent="0">
              <a:buNone/>
            </a:pPr>
            <a:r>
              <a:rPr lang="id-ID" dirty="0" smtClean="0">
                <a:ln>
                  <a:solidFill>
                    <a:schemeClr val="tx2">
                      <a:lumMod val="75000"/>
                    </a:schemeClr>
                  </a:solidFill>
                </a:ln>
              </a:rPr>
              <a:t>Positif </a:t>
            </a:r>
          </a:p>
          <a:p>
            <a:r>
              <a:rPr lang="id-ID" dirty="0" smtClean="0"/>
              <a:t>Meningkatkan mobilitas manusia</a:t>
            </a:r>
          </a:p>
          <a:p>
            <a:r>
              <a:rPr lang="id-ID" dirty="0" smtClean="0"/>
              <a:t>Meningkatkan kesejahteraan manusia</a:t>
            </a:r>
          </a:p>
          <a:p>
            <a:r>
              <a:rPr lang="id-ID" dirty="0" smtClean="0"/>
              <a:t>Mempersingkat perjalanan</a:t>
            </a:r>
          </a:p>
          <a:p>
            <a:pPr marL="0" indent="0">
              <a:buNone/>
            </a:pPr>
            <a:r>
              <a:rPr lang="id-ID" dirty="0" smtClean="0">
                <a:ln>
                  <a:solidFill>
                    <a:schemeClr val="tx2">
                      <a:lumMod val="75000"/>
                    </a:schemeClr>
                  </a:solidFill>
                </a:ln>
              </a:rPr>
              <a:t>Negatif</a:t>
            </a:r>
            <a:r>
              <a:rPr lang="id-ID" dirty="0" smtClean="0"/>
              <a:t> </a:t>
            </a:r>
          </a:p>
          <a:p>
            <a:r>
              <a:rPr lang="id-ID" dirty="0" smtClean="0"/>
              <a:t>Masalah kemacetan di kota-kota</a:t>
            </a:r>
          </a:p>
          <a:p>
            <a:r>
              <a:rPr lang="id-ID" dirty="0" smtClean="0"/>
              <a:t>Meningkatkan angka kecelakaan</a:t>
            </a:r>
          </a:p>
          <a:p>
            <a:r>
              <a:rPr lang="id-ID" dirty="0" smtClean="0"/>
              <a:t>Pencemaran udara akibat polusi kendaraan</a:t>
            </a:r>
            <a:endParaRPr lang="id-ID" dirty="0"/>
          </a:p>
        </p:txBody>
      </p:sp>
    </p:spTree>
    <p:extLst>
      <p:ext uri="{BB962C8B-B14F-4D97-AF65-F5344CB8AC3E}">
        <p14:creationId xmlns:p14="http://schemas.microsoft.com/office/powerpoint/2010/main" val="1951742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down)">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wipe(down)">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rgbClr val="00B0F0"/>
                </a:solidFill>
                <a:latin typeface="Adobe Gothic Std B" pitchFamily="34" charset="-128"/>
                <a:ea typeface="Adobe Gothic Std B" pitchFamily="34" charset="-128"/>
              </a:rPr>
              <a:t>Teknologi Informasi</a:t>
            </a:r>
            <a:endParaRPr lang="id-ID" dirty="0">
              <a:solidFill>
                <a:srgbClr val="00B0F0"/>
              </a:solidFill>
              <a:latin typeface="Adobe Gothic Std B" pitchFamily="34" charset="-128"/>
              <a:ea typeface="Adobe Gothic Std B" pitchFamily="34" charset="-128"/>
            </a:endParaRPr>
          </a:p>
        </p:txBody>
      </p:sp>
      <p:sp>
        <p:nvSpPr>
          <p:cNvPr id="3" name="Content Placeholder 2"/>
          <p:cNvSpPr>
            <a:spLocks noGrp="1"/>
          </p:cNvSpPr>
          <p:nvPr>
            <p:ph idx="1"/>
          </p:nvPr>
        </p:nvSpPr>
        <p:spPr>
          <a:xfrm>
            <a:off x="601216" y="1600200"/>
            <a:ext cx="7931224" cy="4525963"/>
          </a:xfrm>
        </p:spPr>
        <p:txBody>
          <a:bodyPr>
            <a:normAutofit/>
          </a:bodyPr>
          <a:lstStyle/>
          <a:p>
            <a:pPr marL="0" indent="0" algn="just">
              <a:buNone/>
            </a:pPr>
            <a:r>
              <a:rPr lang="id-ID" dirty="0" smtClean="0"/>
              <a:t>Teknologi informasi adalah hasil dari rekayasa manusia terhadap proses penyampaian informasi dari bagian pengirim ke penerima sehingga penerima informasi tersebut akan lebih cepat, lebih luas sebarnnya dan lebih lama penyimpanannya.</a:t>
            </a:r>
          </a:p>
          <a:p>
            <a:pPr marL="0" indent="0" algn="just">
              <a:buNone/>
            </a:pPr>
            <a:r>
              <a:rPr lang="id-ID" dirty="0" smtClean="0"/>
              <a:t>Contoh: televisi, transistor, teknologi nirkabel, satelit komunikasi, komputer dan internet.</a:t>
            </a:r>
          </a:p>
        </p:txBody>
      </p:sp>
    </p:spTree>
    <p:extLst>
      <p:ext uri="{BB962C8B-B14F-4D97-AF65-F5344CB8AC3E}">
        <p14:creationId xmlns:p14="http://schemas.microsoft.com/office/powerpoint/2010/main" val="25545102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832" y="2646040"/>
            <a:ext cx="7467600" cy="1143000"/>
          </a:xfrm>
        </p:spPr>
        <p:txBody>
          <a:bodyPr/>
          <a:lstStyle/>
          <a:p>
            <a:r>
              <a:rPr lang="id-ID" dirty="0" smtClean="0">
                <a:latin typeface="Adobe Gothic Std B" pitchFamily="34" charset="-128"/>
                <a:ea typeface="Adobe Gothic Std B" pitchFamily="34" charset="-128"/>
              </a:rPr>
              <a:t>SEKIAN DAN TERIMAKASIH</a:t>
            </a:r>
            <a:endParaRPr lang="id-ID" dirty="0">
              <a:latin typeface="Adobe Gothic Std B" pitchFamily="34" charset="-128"/>
              <a:ea typeface="Adobe Gothic Std B" pitchFamily="34" charset="-128"/>
            </a:endParaRPr>
          </a:p>
        </p:txBody>
      </p:sp>
    </p:spTree>
    <p:extLst>
      <p:ext uri="{BB962C8B-B14F-4D97-AF65-F5344CB8AC3E}">
        <p14:creationId xmlns:p14="http://schemas.microsoft.com/office/powerpoint/2010/main" val="1710328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30225" indent="-530225">
              <a:buFont typeface="+mj-lt"/>
              <a:buAutoNum type="alphaUcPeriod"/>
            </a:pPr>
            <a:r>
              <a:rPr lang="id-ID" dirty="0" smtClean="0">
                <a:solidFill>
                  <a:srgbClr val="00B0F0"/>
                </a:solidFill>
                <a:latin typeface="Adobe Fan Heiti Std B" pitchFamily="34" charset="-128"/>
                <a:ea typeface="Adobe Fan Heiti Std B" pitchFamily="34" charset="-128"/>
              </a:rPr>
              <a:t>Perkembangan Teknologi Luar Angkasa</a:t>
            </a:r>
            <a:endParaRPr lang="id-ID" dirty="0">
              <a:solidFill>
                <a:srgbClr val="00B0F0"/>
              </a:solidFill>
              <a:latin typeface="Adobe Fan Heiti Std B" pitchFamily="34" charset="-128"/>
              <a:ea typeface="Adobe Fan Heiti Std B" pitchFamily="34" charset="-128"/>
            </a:endParaRPr>
          </a:p>
        </p:txBody>
      </p:sp>
      <p:sp>
        <p:nvSpPr>
          <p:cNvPr id="3" name="Content Placeholder 2"/>
          <p:cNvSpPr>
            <a:spLocks noGrp="1"/>
          </p:cNvSpPr>
          <p:nvPr>
            <p:ph idx="1"/>
          </p:nvPr>
        </p:nvSpPr>
        <p:spPr>
          <a:xfrm>
            <a:off x="457200" y="1412776"/>
            <a:ext cx="3610744" cy="604663"/>
          </a:xfrm>
        </p:spPr>
        <p:txBody>
          <a:bodyPr>
            <a:normAutofit fontScale="92500"/>
          </a:bodyPr>
          <a:lstStyle/>
          <a:p>
            <a:pPr>
              <a:buFont typeface="Wingdings" pitchFamily="2" charset="2"/>
              <a:buChar char="Ø"/>
            </a:pPr>
            <a:r>
              <a:rPr lang="id-ID" sz="2800" dirty="0" smtClean="0"/>
              <a:t>Masa Perang Dingin</a:t>
            </a:r>
            <a:endParaRPr lang="id-ID" sz="2800" dirty="0"/>
          </a:p>
        </p:txBody>
      </p:sp>
      <p:sp>
        <p:nvSpPr>
          <p:cNvPr id="4" name="Content Placeholder 2"/>
          <p:cNvSpPr txBox="1">
            <a:spLocks/>
          </p:cNvSpPr>
          <p:nvPr/>
        </p:nvSpPr>
        <p:spPr>
          <a:xfrm>
            <a:off x="5292080" y="2132856"/>
            <a:ext cx="2736304" cy="6046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2800" dirty="0" smtClean="0"/>
              <a:t>Amerika Serikat</a:t>
            </a:r>
            <a:endParaRPr lang="id-ID" sz="2800" dirty="0"/>
          </a:p>
        </p:txBody>
      </p:sp>
      <p:sp>
        <p:nvSpPr>
          <p:cNvPr id="5" name="Content Placeholder 2"/>
          <p:cNvSpPr txBox="1">
            <a:spLocks/>
          </p:cNvSpPr>
          <p:nvPr/>
        </p:nvSpPr>
        <p:spPr>
          <a:xfrm>
            <a:off x="1115616" y="2060848"/>
            <a:ext cx="2016224" cy="604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2800" dirty="0" smtClean="0"/>
              <a:t>Uni Soviet</a:t>
            </a:r>
            <a:endParaRPr lang="id-ID" sz="2800" dirty="0"/>
          </a:p>
        </p:txBody>
      </p:sp>
      <p:sp>
        <p:nvSpPr>
          <p:cNvPr id="6" name="Content Placeholder 2"/>
          <p:cNvSpPr txBox="1">
            <a:spLocks/>
          </p:cNvSpPr>
          <p:nvPr/>
        </p:nvSpPr>
        <p:spPr>
          <a:xfrm>
            <a:off x="323528" y="2803611"/>
            <a:ext cx="4176464" cy="3649725"/>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
            </a:pPr>
            <a:r>
              <a:rPr lang="id-ID" sz="2000" dirty="0" smtClean="0">
                <a:solidFill>
                  <a:srgbClr val="FF0000"/>
                </a:solidFill>
              </a:rPr>
              <a:t>Peluncuran Sputnik tahun 1957</a:t>
            </a:r>
          </a:p>
          <a:p>
            <a:pPr algn="just">
              <a:buFont typeface="Wingdings" pitchFamily="2" charset="2"/>
              <a:buChar char="§"/>
            </a:pPr>
            <a:r>
              <a:rPr lang="id-ID" sz="2000" dirty="0" smtClean="0">
                <a:solidFill>
                  <a:srgbClr val="FF0000"/>
                </a:solidFill>
              </a:rPr>
              <a:t>April 1961 berhasil mengirim manusi pertama ke luar angkasa bernama YURi Alekseyivisch dengan mengendarai Kapsul Vostok I berhasil mengitasi orbit bumi selama beberapa  jam</a:t>
            </a:r>
          </a:p>
          <a:p>
            <a:pPr algn="just">
              <a:buFont typeface="Wingdings" pitchFamily="2" charset="2"/>
              <a:buChar char="§"/>
            </a:pPr>
            <a:r>
              <a:rPr lang="id-ID" sz="2000" dirty="0" smtClean="0">
                <a:solidFill>
                  <a:srgbClr val="FF0000"/>
                </a:solidFill>
              </a:rPr>
              <a:t>Februari 1966, meluncurkan Luna II dan berhasil mendarat di permukaan bulan.</a:t>
            </a:r>
            <a:endParaRPr lang="id-ID" sz="2000" dirty="0">
              <a:solidFill>
                <a:srgbClr val="FF0000"/>
              </a:solidFill>
            </a:endParaRPr>
          </a:p>
        </p:txBody>
      </p:sp>
      <p:sp>
        <p:nvSpPr>
          <p:cNvPr id="7" name="Content Placeholder 2"/>
          <p:cNvSpPr txBox="1">
            <a:spLocks/>
          </p:cNvSpPr>
          <p:nvPr/>
        </p:nvSpPr>
        <p:spPr>
          <a:xfrm>
            <a:off x="4716016" y="2822225"/>
            <a:ext cx="4176464" cy="3649725"/>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5113" indent="-265113" algn="just">
              <a:buFont typeface="Wingdings" pitchFamily="2" charset="2"/>
              <a:buChar char="§"/>
            </a:pPr>
            <a:r>
              <a:rPr lang="id-ID" sz="1800" dirty="0" smtClean="0">
                <a:solidFill>
                  <a:schemeClr val="bg1"/>
                </a:solidFill>
              </a:rPr>
              <a:t>Segera di susul oleh AS bulan januari 1958 meluncurkan satelit Explorer 1.</a:t>
            </a:r>
          </a:p>
          <a:p>
            <a:pPr marL="265113" indent="-265113" algn="just">
              <a:buFont typeface="Wingdings" pitchFamily="2" charset="2"/>
              <a:buChar char="§"/>
            </a:pPr>
            <a:r>
              <a:rPr lang="id-ID" sz="1800" dirty="0" smtClean="0">
                <a:solidFill>
                  <a:schemeClr val="bg1"/>
                </a:solidFill>
              </a:rPr>
              <a:t>Mei 1961 mengirimkan Alan B Shepard yang berada dalam Kapsul Mercury 7.</a:t>
            </a:r>
          </a:p>
          <a:p>
            <a:pPr marL="265113" indent="-265113" algn="just">
              <a:buFont typeface="Wingdings" pitchFamily="2" charset="2"/>
              <a:buChar char="§"/>
            </a:pPr>
            <a:r>
              <a:rPr lang="id-ID" sz="1800" dirty="0" smtClean="0">
                <a:solidFill>
                  <a:schemeClr val="bg1"/>
                </a:solidFill>
              </a:rPr>
              <a:t>1966 berhasil mendaratkan wahana ruang angkasanya di bulan.</a:t>
            </a:r>
          </a:p>
          <a:p>
            <a:pPr marL="265113" indent="-265113" algn="just">
              <a:buFont typeface="Wingdings" pitchFamily="2" charset="2"/>
              <a:buChar char="§"/>
            </a:pPr>
            <a:r>
              <a:rPr lang="id-ID" sz="1800" dirty="0" smtClean="0">
                <a:solidFill>
                  <a:schemeClr val="bg1"/>
                </a:solidFill>
              </a:rPr>
              <a:t>1967, wahana ruang angkasa yang di kirim ke bulan berhasil merekam gambar pertama di permukaan bulan</a:t>
            </a:r>
            <a:endParaRPr lang="id-ID" sz="1800" dirty="0">
              <a:solidFill>
                <a:schemeClr val="bg1"/>
              </a:solidFill>
            </a:endParaRPr>
          </a:p>
        </p:txBody>
      </p:sp>
    </p:spTree>
    <p:extLst>
      <p:ext uri="{BB962C8B-B14F-4D97-AF65-F5344CB8AC3E}">
        <p14:creationId xmlns:p14="http://schemas.microsoft.com/office/powerpoint/2010/main" val="36723366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19256" cy="1143000"/>
          </a:xfrm>
        </p:spPr>
        <p:txBody>
          <a:bodyPr>
            <a:normAutofit fontScale="90000"/>
          </a:bodyPr>
          <a:lstStyle/>
          <a:p>
            <a:pPr algn="ctr"/>
            <a:r>
              <a:rPr lang="id-ID" dirty="0" smtClean="0">
                <a:solidFill>
                  <a:srgbClr val="00B0F0"/>
                </a:solidFill>
                <a:latin typeface="Adobe Fan Heiti Std B" pitchFamily="34" charset="-128"/>
                <a:ea typeface="Adobe Fan Heiti Std B" pitchFamily="34" charset="-128"/>
              </a:rPr>
              <a:t>Perkembangan Teknologi Luar Angkasa</a:t>
            </a:r>
            <a:endParaRPr lang="id-ID" dirty="0">
              <a:solidFill>
                <a:srgbClr val="00B0F0"/>
              </a:solidFill>
              <a:latin typeface="Adobe Fan Heiti Std B" pitchFamily="34" charset="-128"/>
              <a:ea typeface="Adobe Fan Heiti Std B" pitchFamily="34" charset="-128"/>
            </a:endParaRPr>
          </a:p>
        </p:txBody>
      </p:sp>
      <p:sp>
        <p:nvSpPr>
          <p:cNvPr id="5" name="Content Placeholder 2"/>
          <p:cNvSpPr txBox="1">
            <a:spLocks noGrp="1"/>
          </p:cNvSpPr>
          <p:nvPr>
            <p:ph idx="1"/>
          </p:nvPr>
        </p:nvSpPr>
        <p:spPr>
          <a:xfrm>
            <a:off x="5724128" y="1412776"/>
            <a:ext cx="2736304" cy="6046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2800" dirty="0" smtClean="0"/>
              <a:t>Amerika Serikat</a:t>
            </a:r>
            <a:endParaRPr lang="id-ID" sz="2800" dirty="0"/>
          </a:p>
        </p:txBody>
      </p:sp>
      <p:sp>
        <p:nvSpPr>
          <p:cNvPr id="6" name="Content Placeholder 2"/>
          <p:cNvSpPr txBox="1">
            <a:spLocks/>
          </p:cNvSpPr>
          <p:nvPr/>
        </p:nvSpPr>
        <p:spPr>
          <a:xfrm>
            <a:off x="611560" y="1384176"/>
            <a:ext cx="2232248" cy="6046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2800" dirty="0" smtClean="0"/>
              <a:t>Uni Soviet</a:t>
            </a:r>
            <a:endParaRPr lang="id-ID" sz="2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8916" y="2060848"/>
            <a:ext cx="3433564" cy="228904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6796" y="4509120"/>
            <a:ext cx="3335684" cy="221535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060848"/>
            <a:ext cx="4104456" cy="228904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036" y="4411882"/>
            <a:ext cx="1895475" cy="2409825"/>
          </a:xfrm>
          <a:prstGeom prst="rect">
            <a:avLst/>
          </a:prstGeom>
        </p:spPr>
      </p:pic>
    </p:spTree>
    <p:extLst>
      <p:ext uri="{BB962C8B-B14F-4D97-AF65-F5344CB8AC3E}">
        <p14:creationId xmlns:p14="http://schemas.microsoft.com/office/powerpoint/2010/main" val="17478068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lgn="ctr"/>
            <a:r>
              <a:rPr lang="id-ID" dirty="0" smtClean="0">
                <a:solidFill>
                  <a:srgbClr val="00B0F0"/>
                </a:solidFill>
                <a:latin typeface="Adobe Fan Heiti Std B" pitchFamily="34" charset="-128"/>
                <a:ea typeface="Adobe Fan Heiti Std B" pitchFamily="34" charset="-128"/>
              </a:rPr>
              <a:t>Perkembangan Teknologi Luar Angkasa</a:t>
            </a:r>
            <a:endParaRPr lang="id-ID" dirty="0">
              <a:solidFill>
                <a:srgbClr val="00B0F0"/>
              </a:solidFill>
              <a:latin typeface="Adobe Fan Heiti Std B" pitchFamily="34" charset="-128"/>
              <a:ea typeface="Adobe Fan Heiti Std B" pitchFamily="34" charset="-128"/>
            </a:endParaRPr>
          </a:p>
        </p:txBody>
      </p:sp>
      <p:sp>
        <p:nvSpPr>
          <p:cNvPr id="5" name="Content Placeholder 2"/>
          <p:cNvSpPr>
            <a:spLocks noGrp="1"/>
          </p:cNvSpPr>
          <p:nvPr>
            <p:ph idx="1"/>
          </p:nvPr>
        </p:nvSpPr>
        <p:spPr>
          <a:xfrm>
            <a:off x="457200" y="1600201"/>
            <a:ext cx="3394720" cy="604664"/>
          </a:xfrm>
        </p:spPr>
        <p:txBody>
          <a:bodyPr>
            <a:normAutofit fontScale="85000" lnSpcReduction="10000"/>
          </a:bodyPr>
          <a:lstStyle/>
          <a:p>
            <a:pPr>
              <a:buFont typeface="Wingdings" pitchFamily="2" charset="2"/>
              <a:buChar char="Ø"/>
            </a:pPr>
            <a:r>
              <a:rPr lang="id-ID" sz="2800" dirty="0" smtClean="0"/>
              <a:t>Masa Perang Dingin</a:t>
            </a:r>
            <a:endParaRPr lang="id-ID" sz="2800" dirty="0"/>
          </a:p>
        </p:txBody>
      </p:sp>
      <p:sp>
        <p:nvSpPr>
          <p:cNvPr id="6" name="Content Placeholder 2"/>
          <p:cNvSpPr txBox="1">
            <a:spLocks/>
          </p:cNvSpPr>
          <p:nvPr/>
        </p:nvSpPr>
        <p:spPr>
          <a:xfrm>
            <a:off x="395536" y="2060848"/>
            <a:ext cx="8352928" cy="15121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2000" b="1" dirty="0" smtClean="0"/>
              <a:t>Tahun 1970-an, badan ruang angkasa Amerika (NASA) mulai mengembangkan pesawat ulang alik. Dasar pengembangan ini adalah misi ulang alik bebiaya lebih murah karena hampir seluruh komponennya dapat di gunakan kembali untuk misi-misi selanjutnya.</a:t>
            </a:r>
            <a:endParaRPr lang="id-ID" sz="2000" b="1" dirty="0"/>
          </a:p>
        </p:txBody>
      </p:sp>
      <p:sp>
        <p:nvSpPr>
          <p:cNvPr id="7" name="Content Placeholder 2"/>
          <p:cNvSpPr txBox="1">
            <a:spLocks/>
          </p:cNvSpPr>
          <p:nvPr/>
        </p:nvSpPr>
        <p:spPr>
          <a:xfrm>
            <a:off x="611560" y="3861048"/>
            <a:ext cx="1944216" cy="60466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2800" dirty="0" smtClean="0">
                <a:solidFill>
                  <a:srgbClr val="FF0000"/>
                </a:solidFill>
              </a:rPr>
              <a:t>Uni Soviet</a:t>
            </a:r>
            <a:endParaRPr lang="id-ID" sz="2800" dirty="0">
              <a:solidFill>
                <a:srgbClr val="FF0000"/>
              </a:solidFill>
            </a:endParaRPr>
          </a:p>
        </p:txBody>
      </p:sp>
      <p:sp>
        <p:nvSpPr>
          <p:cNvPr id="8" name="Content Placeholder 2"/>
          <p:cNvSpPr txBox="1">
            <a:spLocks/>
          </p:cNvSpPr>
          <p:nvPr/>
        </p:nvSpPr>
        <p:spPr>
          <a:xfrm>
            <a:off x="4788024" y="3861048"/>
            <a:ext cx="2808312" cy="60466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2800" dirty="0" smtClean="0">
                <a:solidFill>
                  <a:schemeClr val="bg1"/>
                </a:solidFill>
              </a:rPr>
              <a:t>Amerika Serikat</a:t>
            </a:r>
            <a:endParaRPr lang="id-ID" sz="2800" dirty="0">
              <a:solidFill>
                <a:schemeClr val="bg1"/>
              </a:solidFill>
            </a:endParaRPr>
          </a:p>
        </p:txBody>
      </p:sp>
      <p:sp>
        <p:nvSpPr>
          <p:cNvPr id="9" name="Content Placeholder 2"/>
          <p:cNvSpPr txBox="1">
            <a:spLocks/>
          </p:cNvSpPr>
          <p:nvPr/>
        </p:nvSpPr>
        <p:spPr>
          <a:xfrm>
            <a:off x="611560" y="4681736"/>
            <a:ext cx="1584176" cy="619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q"/>
            </a:pPr>
            <a:r>
              <a:rPr lang="id-ID" sz="2800" dirty="0" smtClean="0"/>
              <a:t>Buran</a:t>
            </a:r>
            <a:endParaRPr lang="id-ID" sz="2800" dirty="0"/>
          </a:p>
        </p:txBody>
      </p:sp>
      <p:sp>
        <p:nvSpPr>
          <p:cNvPr id="10" name="Content Placeholder 2"/>
          <p:cNvSpPr txBox="1">
            <a:spLocks/>
          </p:cNvSpPr>
          <p:nvPr/>
        </p:nvSpPr>
        <p:spPr>
          <a:xfrm>
            <a:off x="4139952" y="4624536"/>
            <a:ext cx="4989300" cy="6046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q"/>
            </a:pPr>
            <a:r>
              <a:rPr lang="id-ID" sz="2000" dirty="0" smtClean="0"/>
              <a:t>Columbia (Juni 1981)</a:t>
            </a:r>
          </a:p>
          <a:p>
            <a:pPr>
              <a:buFont typeface="Wingdings" pitchFamily="2" charset="2"/>
              <a:buChar char="q"/>
            </a:pPr>
            <a:r>
              <a:rPr lang="id-ID" sz="2000" dirty="0" smtClean="0"/>
              <a:t>Challenger (1986)</a:t>
            </a:r>
          </a:p>
          <a:p>
            <a:pPr>
              <a:buFont typeface="Wingdings" pitchFamily="2" charset="2"/>
              <a:buChar char="q"/>
            </a:pPr>
            <a:r>
              <a:rPr lang="id-ID" sz="2000" dirty="0" smtClean="0"/>
              <a:t>Atlantis</a:t>
            </a:r>
          </a:p>
          <a:p>
            <a:pPr>
              <a:buFont typeface="Wingdings" pitchFamily="2" charset="2"/>
              <a:buChar char="q"/>
            </a:pPr>
            <a:r>
              <a:rPr lang="id-ID" sz="2000" dirty="0" smtClean="0"/>
              <a:t>Endeavour</a:t>
            </a:r>
          </a:p>
          <a:p>
            <a:pPr>
              <a:buFont typeface="Wingdings" pitchFamily="2" charset="2"/>
              <a:buChar char="q"/>
            </a:pPr>
            <a:r>
              <a:rPr lang="id-ID" sz="2000" dirty="0" smtClean="0"/>
              <a:t>Enterprise (Belum Pernah di luncurkan)</a:t>
            </a:r>
            <a:endParaRPr lang="id-ID" sz="2000" dirty="0"/>
          </a:p>
        </p:txBody>
      </p:sp>
    </p:spTree>
    <p:extLst>
      <p:ext uri="{BB962C8B-B14F-4D97-AF65-F5344CB8AC3E}">
        <p14:creationId xmlns:p14="http://schemas.microsoft.com/office/powerpoint/2010/main" val="19464807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P spid="7" grpId="0" animBg="1"/>
      <p:bldP spid="8" grpId="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8640"/>
            <a:ext cx="7467600" cy="1143000"/>
          </a:xfrm>
        </p:spPr>
        <p:txBody>
          <a:bodyPr>
            <a:normAutofit fontScale="90000"/>
          </a:bodyPr>
          <a:lstStyle/>
          <a:p>
            <a:pPr algn="ctr"/>
            <a:r>
              <a:rPr lang="id-ID" dirty="0" smtClean="0">
                <a:solidFill>
                  <a:srgbClr val="00B0F0"/>
                </a:solidFill>
                <a:latin typeface="Adobe Fan Heiti Std B" pitchFamily="34" charset="-128"/>
                <a:ea typeface="Adobe Fan Heiti Std B" pitchFamily="34" charset="-128"/>
              </a:rPr>
              <a:t>Perkembangan Teknologi Luar Angkasa</a:t>
            </a:r>
            <a:endParaRPr lang="id-ID" dirty="0">
              <a:solidFill>
                <a:srgbClr val="00B0F0"/>
              </a:solidFill>
              <a:latin typeface="Adobe Fan Heiti Std B" pitchFamily="34" charset="-128"/>
              <a:ea typeface="Adobe Fan Heiti Std B" pitchFamily="34" charset="-128"/>
            </a:endParaRPr>
          </a:p>
        </p:txBody>
      </p:sp>
      <p:sp>
        <p:nvSpPr>
          <p:cNvPr id="3" name="Content Placeholder 2"/>
          <p:cNvSpPr>
            <a:spLocks noGrp="1"/>
          </p:cNvSpPr>
          <p:nvPr>
            <p:ph idx="1"/>
          </p:nvPr>
        </p:nvSpPr>
        <p:spPr>
          <a:xfrm>
            <a:off x="179512" y="1484785"/>
            <a:ext cx="5040560" cy="2664295"/>
          </a:xfrm>
        </p:spPr>
        <p:txBody>
          <a:bodyPr>
            <a:normAutofit fontScale="85000" lnSpcReduction="10000"/>
          </a:bodyPr>
          <a:lstStyle/>
          <a:p>
            <a:pPr marL="0" indent="0" algn="just">
              <a:buNone/>
            </a:pPr>
            <a:r>
              <a:rPr lang="id-ID" sz="2400" dirty="0" smtClean="0"/>
              <a:t>15 oktober 2003, Tiongkok berhasil mencatat sejarah sebagai negara ketiga setelah amerika Serikat dan Uni Soviet mengirimkan manusia ke luar angkasa. Kalpsul Shenzhou yang di luncurkan di atas roket Long March F2 dari Landasan pusat antariksa Tiongkok yang terletak di Jiauquan membawa serta Yang Liwei Sebagai Astronot Asia yang pertama.</a:t>
            </a:r>
            <a:endParaRPr lang="id-ID"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1628800"/>
            <a:ext cx="3675900" cy="2304256"/>
          </a:xfrm>
          <a:prstGeom prst="rect">
            <a:avLst/>
          </a:prstGeom>
        </p:spPr>
      </p:pic>
      <p:sp>
        <p:nvSpPr>
          <p:cNvPr id="6" name="Content Placeholder 2"/>
          <p:cNvSpPr txBox="1">
            <a:spLocks/>
          </p:cNvSpPr>
          <p:nvPr/>
        </p:nvSpPr>
        <p:spPr>
          <a:xfrm>
            <a:off x="3779912" y="4077072"/>
            <a:ext cx="5040560" cy="278092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id-ID" sz="2400" dirty="0" smtClean="0"/>
              <a:t>Indonesia tercatat sebagai sebagai negara ketiga sesuda Amerika Serikat dan kanada yang menggunakan satelit domestiknya sendiri yang di beri nama Pala A1 dan di luncurkan di bulan Juli 1976. kemudian menyusul sateli Palapa B2 yang berhasil di luncurkan pada 19 Juni 1983. indonesia merupakan negara ke2 di Asia setelah Jepang yang berhasil meluncurkan satelitnya sendiri.</a:t>
            </a:r>
            <a:endParaRPr lang="id-ID" sz="24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3184"/>
          <a:stretch/>
        </p:blipFill>
        <p:spPr>
          <a:xfrm>
            <a:off x="395536" y="4077072"/>
            <a:ext cx="3024336" cy="2625605"/>
          </a:xfrm>
          <a:prstGeom prst="rect">
            <a:avLst/>
          </a:prstGeom>
        </p:spPr>
      </p:pic>
    </p:spTree>
    <p:extLst>
      <p:ext uri="{BB962C8B-B14F-4D97-AF65-F5344CB8AC3E}">
        <p14:creationId xmlns:p14="http://schemas.microsoft.com/office/powerpoint/2010/main" val="782161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00" y="274638"/>
            <a:ext cx="7467600" cy="1143000"/>
          </a:xfrm>
        </p:spPr>
        <p:txBody>
          <a:bodyPr>
            <a:normAutofit fontScale="90000"/>
          </a:bodyPr>
          <a:lstStyle/>
          <a:p>
            <a:pPr algn="ctr"/>
            <a:r>
              <a:rPr lang="id-ID" dirty="0" smtClean="0">
                <a:solidFill>
                  <a:srgbClr val="00B0F0"/>
                </a:solidFill>
                <a:latin typeface="Adobe Fan Heiti Std B" pitchFamily="34" charset="-128"/>
                <a:ea typeface="Adobe Fan Heiti Std B" pitchFamily="34" charset="-128"/>
              </a:rPr>
              <a:t>Dampak Perkembangan </a:t>
            </a:r>
            <a:r>
              <a:rPr lang="id-ID" dirty="0">
                <a:solidFill>
                  <a:srgbClr val="00B0F0"/>
                </a:solidFill>
                <a:latin typeface="Adobe Fan Heiti Std B" pitchFamily="34" charset="-128"/>
                <a:ea typeface="Adobe Fan Heiti Std B" pitchFamily="34" charset="-128"/>
              </a:rPr>
              <a:t>Teknologi Luar Angkasa</a:t>
            </a:r>
            <a:endParaRPr lang="id-ID" dirty="0">
              <a:solidFill>
                <a:srgbClr val="00B0F0"/>
              </a:solidFill>
            </a:endParaRPr>
          </a:p>
        </p:txBody>
      </p:sp>
      <p:sp>
        <p:nvSpPr>
          <p:cNvPr id="3" name="Content Placeholder 2"/>
          <p:cNvSpPr>
            <a:spLocks noGrp="1"/>
          </p:cNvSpPr>
          <p:nvPr>
            <p:ph idx="1"/>
          </p:nvPr>
        </p:nvSpPr>
        <p:spPr>
          <a:xfrm>
            <a:off x="395536" y="1412777"/>
            <a:ext cx="8424936" cy="3960440"/>
          </a:xfrm>
        </p:spPr>
        <p:txBody>
          <a:bodyPr>
            <a:normAutofit/>
          </a:bodyPr>
          <a:lstStyle/>
          <a:p>
            <a:pPr marL="0" indent="0">
              <a:buNone/>
            </a:pPr>
            <a:r>
              <a:rPr lang="id-ID" sz="2800" dirty="0" smtClean="0"/>
              <a:t>Positif</a:t>
            </a:r>
          </a:p>
          <a:p>
            <a:r>
              <a:rPr lang="id-ID" sz="2800" dirty="0" smtClean="0"/>
              <a:t>Kemajuan teknologi informasi dan komunikasi</a:t>
            </a:r>
          </a:p>
          <a:p>
            <a:r>
              <a:rPr lang="id-ID" sz="2800" dirty="0" smtClean="0"/>
              <a:t>Kemajuan ilmu pengetahuan</a:t>
            </a:r>
          </a:p>
          <a:p>
            <a:r>
              <a:rPr lang="id-ID" sz="2800" dirty="0" smtClean="0"/>
              <a:t>Kemajuan teknologi penginderaan jauh</a:t>
            </a:r>
            <a:endParaRPr lang="id-ID" sz="2800" dirty="0"/>
          </a:p>
          <a:p>
            <a:pPr marL="0" indent="0">
              <a:buNone/>
            </a:pPr>
            <a:endParaRPr lang="id-ID"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456" y="3938895"/>
            <a:ext cx="4922912" cy="2584529"/>
          </a:xfrm>
          <a:prstGeom prst="rect">
            <a:avLst/>
          </a:prstGeom>
        </p:spPr>
      </p:pic>
      <p:sp>
        <p:nvSpPr>
          <p:cNvPr id="6" name="Content Placeholder 2"/>
          <p:cNvSpPr txBox="1">
            <a:spLocks/>
          </p:cNvSpPr>
          <p:nvPr/>
        </p:nvSpPr>
        <p:spPr>
          <a:xfrm>
            <a:off x="251520" y="4504928"/>
            <a:ext cx="5050904" cy="78789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dirty="0" smtClean="0"/>
              <a:t>Negatif</a:t>
            </a:r>
          </a:p>
          <a:p>
            <a:r>
              <a:rPr lang="id-ID" dirty="0" smtClean="0"/>
              <a:t>Sampah Luar Angkasa</a:t>
            </a:r>
          </a:p>
          <a:p>
            <a:pPr marL="0" indent="0">
              <a:buFont typeface="Arial" pitchFamily="34" charset="0"/>
              <a:buNone/>
            </a:pPr>
            <a:endParaRPr lang="id-ID" dirty="0"/>
          </a:p>
        </p:txBody>
      </p:sp>
    </p:spTree>
    <p:extLst>
      <p:ext uri="{BB962C8B-B14F-4D97-AF65-F5344CB8AC3E}">
        <p14:creationId xmlns:p14="http://schemas.microsoft.com/office/powerpoint/2010/main" val="6621220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00" y="274638"/>
            <a:ext cx="7467600" cy="1143000"/>
          </a:xfrm>
        </p:spPr>
        <p:txBody>
          <a:bodyPr>
            <a:normAutofit fontScale="90000"/>
          </a:bodyPr>
          <a:lstStyle/>
          <a:p>
            <a:pPr algn="ctr"/>
            <a:r>
              <a:rPr lang="id-ID" dirty="0" smtClean="0">
                <a:solidFill>
                  <a:srgbClr val="00B0F0"/>
                </a:solidFill>
                <a:latin typeface="Adobe Gothic Std B" pitchFamily="34" charset="-128"/>
                <a:ea typeface="Adobe Gothic Std B" pitchFamily="34" charset="-128"/>
              </a:rPr>
              <a:t>Perkembangan</a:t>
            </a:r>
            <a:r>
              <a:rPr lang="id-ID" dirty="0" smtClean="0">
                <a:solidFill>
                  <a:srgbClr val="FF0000"/>
                </a:solidFill>
                <a:latin typeface="Adobe Gothic Std B" pitchFamily="34" charset="-128"/>
                <a:ea typeface="Adobe Gothic Std B" pitchFamily="34" charset="-128"/>
              </a:rPr>
              <a:t> </a:t>
            </a:r>
            <a:br>
              <a:rPr lang="id-ID" dirty="0" smtClean="0">
                <a:solidFill>
                  <a:srgbClr val="FF0000"/>
                </a:solidFill>
                <a:latin typeface="Adobe Gothic Std B" pitchFamily="34" charset="-128"/>
                <a:ea typeface="Adobe Gothic Std B" pitchFamily="34" charset="-128"/>
              </a:rPr>
            </a:br>
            <a:r>
              <a:rPr lang="id-ID" dirty="0" smtClean="0">
                <a:solidFill>
                  <a:srgbClr val="00B0F0"/>
                </a:solidFill>
                <a:latin typeface="Adobe Gothic Std B" pitchFamily="34" charset="-128"/>
                <a:ea typeface="Adobe Gothic Std B" pitchFamily="34" charset="-128"/>
              </a:rPr>
              <a:t>Teknologi</a:t>
            </a:r>
            <a:r>
              <a:rPr lang="id-ID" dirty="0" smtClean="0">
                <a:solidFill>
                  <a:srgbClr val="FF0000"/>
                </a:solidFill>
                <a:latin typeface="Adobe Gothic Std B" pitchFamily="34" charset="-128"/>
                <a:ea typeface="Adobe Gothic Std B" pitchFamily="34" charset="-128"/>
              </a:rPr>
              <a:t> </a:t>
            </a:r>
            <a:r>
              <a:rPr lang="id-ID" dirty="0" smtClean="0">
                <a:solidFill>
                  <a:srgbClr val="00B0F0"/>
                </a:solidFill>
                <a:latin typeface="Adobe Gothic Std B" pitchFamily="34" charset="-128"/>
                <a:ea typeface="Adobe Gothic Std B" pitchFamily="34" charset="-128"/>
              </a:rPr>
              <a:t>Persenjataan</a:t>
            </a:r>
            <a:endParaRPr lang="id-ID" dirty="0">
              <a:solidFill>
                <a:srgbClr val="00B0F0"/>
              </a:solidFill>
              <a:latin typeface="Adobe Gothic Std B" pitchFamily="34" charset="-128"/>
              <a:ea typeface="Adobe Gothic Std B" pitchFamily="34" charset="-128"/>
            </a:endParaRPr>
          </a:p>
        </p:txBody>
      </p:sp>
      <p:sp>
        <p:nvSpPr>
          <p:cNvPr id="3" name="Content Placeholder 2"/>
          <p:cNvSpPr>
            <a:spLocks noGrp="1"/>
          </p:cNvSpPr>
          <p:nvPr>
            <p:ph idx="1"/>
          </p:nvPr>
        </p:nvSpPr>
        <p:spPr>
          <a:xfrm>
            <a:off x="457200" y="1600201"/>
            <a:ext cx="8229600" cy="1108720"/>
          </a:xfrm>
        </p:spPr>
        <p:txBody>
          <a:bodyPr>
            <a:normAutofit lnSpcReduction="10000"/>
          </a:bodyPr>
          <a:lstStyle/>
          <a:p>
            <a:pPr marL="0" indent="0" algn="ctr">
              <a:buNone/>
            </a:pPr>
            <a:r>
              <a:rPr lang="id-ID" sz="2400" dirty="0" smtClean="0"/>
              <a:t>Selama perang dunia II, Seluruh Lanskap militeristik berubah ketika Amerika Serikat melaksanakan proyek Manhattan.</a:t>
            </a:r>
            <a:endParaRPr lang="id-ID" sz="2400" dirty="0"/>
          </a:p>
        </p:txBody>
      </p:sp>
      <p:sp>
        <p:nvSpPr>
          <p:cNvPr id="4" name="Content Placeholder 2"/>
          <p:cNvSpPr txBox="1">
            <a:spLocks/>
          </p:cNvSpPr>
          <p:nvPr/>
        </p:nvSpPr>
        <p:spPr>
          <a:xfrm>
            <a:off x="0" y="2708920"/>
            <a:ext cx="4788024" cy="17281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2400" dirty="0" smtClean="0"/>
              <a:t>Proyek Manhattan merupakan proyek riset yang di kembangkan oleh Amerika Serikat dan Britania Raya ( Inggris) Antara 1942-1946</a:t>
            </a:r>
            <a:endParaRPr lang="id-ID" sz="2400" dirty="0"/>
          </a:p>
        </p:txBody>
      </p:sp>
      <p:sp>
        <p:nvSpPr>
          <p:cNvPr id="5" name="Content Placeholder 2"/>
          <p:cNvSpPr txBox="1">
            <a:spLocks/>
          </p:cNvSpPr>
          <p:nvPr/>
        </p:nvSpPr>
        <p:spPr>
          <a:xfrm>
            <a:off x="152400" y="4437112"/>
            <a:ext cx="4788024" cy="208823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2400" dirty="0" smtClean="0"/>
              <a:t>Proyek ini bertujuan membangun pesawat terbang. Persenjataan konvensional, Pengembangan Bom Atom, Transformasi teknologi dan pengembangan alat-alat perang</a:t>
            </a:r>
            <a:endParaRPr lang="id-ID"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0816" y="2924944"/>
            <a:ext cx="3168352" cy="3312368"/>
          </a:xfrm>
          <a:prstGeom prst="rect">
            <a:avLst/>
          </a:prstGeom>
        </p:spPr>
      </p:pic>
    </p:spTree>
    <p:extLst>
      <p:ext uri="{BB962C8B-B14F-4D97-AF65-F5344CB8AC3E}">
        <p14:creationId xmlns:p14="http://schemas.microsoft.com/office/powerpoint/2010/main" val="2838523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721</TotalTime>
  <Words>1671</Words>
  <Application>Microsoft Office PowerPoint</Application>
  <PresentationFormat>On-screen Show (4:3)</PresentationFormat>
  <Paragraphs>168</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Technic</vt:lpstr>
      <vt:lpstr>Perkembangan IPTEK pada era Globalisasi</vt:lpstr>
      <vt:lpstr>Perkembangan Revolusi Teknologi pada era Globalisasi</vt:lpstr>
      <vt:lpstr>Perkembangan Teknologi Luar Angkasa</vt:lpstr>
      <vt:lpstr>Perkembangan Teknologi Luar Angkasa</vt:lpstr>
      <vt:lpstr>Perkembangan Teknologi Luar Angkasa</vt:lpstr>
      <vt:lpstr>Perkembangan Teknologi Luar Angkasa</vt:lpstr>
      <vt:lpstr>Perkembangan Teknologi Luar Angkasa</vt:lpstr>
      <vt:lpstr>Dampak Perkembangan Teknologi Luar Angkasa</vt:lpstr>
      <vt:lpstr>Perkembangan  Teknologi Persenjataan</vt:lpstr>
      <vt:lpstr>Perkembangan  Teknologi Persenjataan</vt:lpstr>
      <vt:lpstr>Perkembangan  Teknologi Persenjataan</vt:lpstr>
      <vt:lpstr>Perkembangan  Teknologi Persenjataan</vt:lpstr>
      <vt:lpstr>Perkembangan  Teknologi Persenjataan</vt:lpstr>
      <vt:lpstr>PowerPoint Presentation</vt:lpstr>
      <vt:lpstr>Perkembangan  Teknologi Persenjataan</vt:lpstr>
      <vt:lpstr>Perkembangan  Teknologi Persenjataan</vt:lpstr>
      <vt:lpstr>Perkembangan  Teknologi Persenjataan</vt:lpstr>
      <vt:lpstr>PowerPoint Presentation</vt:lpstr>
      <vt:lpstr>PowerPoint Presentation</vt:lpstr>
      <vt:lpstr>PowerPoint Presentation</vt:lpstr>
      <vt:lpstr>PowerPoint Presentation</vt:lpstr>
      <vt:lpstr>PowerPoint Presentation</vt:lpstr>
      <vt:lpstr>Usaha Menyelesaikan Perang Dingin</vt:lpstr>
      <vt:lpstr>Perundingan SALT secara umum bertujuan untuk : </vt:lpstr>
      <vt:lpstr>Bentuk persetujuan yang di capai dalam dalam perjanjian tersebut :</vt:lpstr>
      <vt:lpstr>Dampak Perkembangan Teknologi Persenjataan</vt:lpstr>
      <vt:lpstr>Transportasi Darat</vt:lpstr>
      <vt:lpstr>Transportasi Air</vt:lpstr>
      <vt:lpstr>Transportasi udara</vt:lpstr>
      <vt:lpstr>Dampak Perkembangan Teknologi Transportasi</vt:lpstr>
      <vt:lpstr>Teknologi Informasi</vt:lpstr>
      <vt:lpstr>SEKIAN DAN TERIMAKASIH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Perkembangan IPTEK pada era Globalisasi</dc:title>
  <dc:creator>ACER</dc:creator>
  <cp:lastModifiedBy>ACER</cp:lastModifiedBy>
  <cp:revision>54</cp:revision>
  <dcterms:created xsi:type="dcterms:W3CDTF">2024-08-20T11:59:51Z</dcterms:created>
  <dcterms:modified xsi:type="dcterms:W3CDTF">2024-09-03T05:15:57Z</dcterms:modified>
</cp:coreProperties>
</file>